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5" r:id="rId3"/>
    <p:sldId id="277" r:id="rId4"/>
    <p:sldId id="276" r:id="rId5"/>
    <p:sldId id="262" r:id="rId6"/>
    <p:sldId id="263" r:id="rId7"/>
    <p:sldId id="264" r:id="rId8"/>
    <p:sldId id="261" r:id="rId9"/>
    <p:sldId id="265" r:id="rId10"/>
    <p:sldId id="259" r:id="rId11"/>
    <p:sldId id="258" r:id="rId12"/>
    <p:sldId id="260" r:id="rId13"/>
    <p:sldId id="257" r:id="rId14"/>
    <p:sldId id="278" r:id="rId15"/>
    <p:sldId id="283" r:id="rId16"/>
    <p:sldId id="274" r:id="rId17"/>
    <p:sldId id="282" r:id="rId18"/>
    <p:sldId id="280" r:id="rId19"/>
    <p:sldId id="281" r:id="rId20"/>
    <p:sldId id="270" r:id="rId21"/>
    <p:sldId id="279" r:id="rId22"/>
    <p:sldId id="271" r:id="rId23"/>
    <p:sldId id="272" r:id="rId24"/>
    <p:sldId id="273" r:id="rId25"/>
  </p:sldIdLst>
  <p:sldSz cx="7556500" cy="10693400"/>
  <p:notesSz cx="6858000" cy="9144000"/>
  <p:embeddedFontLst>
    <p:embeddedFont>
      <p:font typeface="Garuda Bold" panose="020B0604020202020204" charset="-34"/>
      <p:regular r:id="rId26"/>
    </p:embeddedFont>
    <p:embeddedFont>
      <p:font typeface="Pridi Bold" panose="020B0604020202020204" charset="-34"/>
      <p:regular r:id="rId27"/>
    </p:embeddedFont>
    <p:embeddedFont>
      <p:font typeface="Prompt Bold" panose="020B0604020202020204" charset="-34"/>
      <p:regular r:id="rId28"/>
    </p:embeddedFont>
    <p:embeddedFont>
      <p:font typeface="Prompt Light" panose="00000400000000000000" pitchFamily="2" charset="-34"/>
      <p:regular r:id="rId29"/>
    </p:embeddedFont>
    <p:embeddedFont>
      <p:font typeface="Sarabun Semi-Bold" panose="020B0604020202020204" charset="-34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0" autoAdjust="0"/>
    <p:restoredTop sz="94622" autoAdjust="0"/>
  </p:normalViewPr>
  <p:slideViewPr>
    <p:cSldViewPr>
      <p:cViewPr>
        <p:scale>
          <a:sx n="71" d="100"/>
          <a:sy n="71" d="100"/>
        </p:scale>
        <p:origin x="1578" y="-11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image" Target="../media/image8.svg"/><Relationship Id="rId21" Type="http://schemas.openxmlformats.org/officeDocument/2006/relationships/image" Target="../media/image47.jpe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Relationship Id="rId22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image" Target="../media/image8.svg"/><Relationship Id="rId21" Type="http://schemas.openxmlformats.org/officeDocument/2006/relationships/image" Target="../media/image50.jpe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Relationship Id="rId22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image" Target="../media/image8.svg"/><Relationship Id="rId21" Type="http://schemas.openxmlformats.org/officeDocument/2006/relationships/image" Target="../media/image53.jpe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Relationship Id="rId22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image" Target="../media/image8.svg"/><Relationship Id="rId21" Type="http://schemas.openxmlformats.org/officeDocument/2006/relationships/image" Target="../media/image57.jp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5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image" Target="../media/image8.svg"/><Relationship Id="rId21" Type="http://schemas.openxmlformats.org/officeDocument/2006/relationships/image" Target="../media/image59.jpe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Relationship Id="rId22" Type="http://schemas.openxmlformats.org/officeDocument/2006/relationships/image" Target="../media/image6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image" Target="../media/image8.svg"/><Relationship Id="rId21" Type="http://schemas.openxmlformats.org/officeDocument/2006/relationships/image" Target="../media/image29.jpe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Relationship Id="rId22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image" Target="../media/image8.svg"/><Relationship Id="rId21" Type="http://schemas.openxmlformats.org/officeDocument/2006/relationships/image" Target="../media/image33.jpe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Relationship Id="rId22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image" Target="../media/image8.svg"/><Relationship Id="rId21" Type="http://schemas.openxmlformats.org/officeDocument/2006/relationships/image" Target="../media/image36.jpe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Relationship Id="rId22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image" Target="../media/image8.svg"/><Relationship Id="rId21" Type="http://schemas.openxmlformats.org/officeDocument/2006/relationships/image" Target="../media/image39.jpe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Relationship Id="rId22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56000" y="5482886"/>
            <a:ext cx="6048000" cy="0"/>
          </a:xfrm>
          <a:prstGeom prst="line">
            <a:avLst/>
          </a:prstGeom>
          <a:ln w="38100" cap="flat">
            <a:solidFill>
              <a:srgbClr val="004A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3640661" cy="2017900"/>
          </a:xfrm>
          <a:custGeom>
            <a:avLst/>
            <a:gdLst/>
            <a:ahLst/>
            <a:cxnLst/>
            <a:rect l="l" t="t" r="r" b="b"/>
            <a:pathLst>
              <a:path w="3640661" h="2017900">
                <a:moveTo>
                  <a:pt x="0" y="0"/>
                </a:moveTo>
                <a:lnTo>
                  <a:pt x="3640661" y="0"/>
                </a:lnTo>
                <a:lnTo>
                  <a:pt x="3640661" y="2017900"/>
                </a:lnTo>
                <a:lnTo>
                  <a:pt x="0" y="2017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0" y="6814669"/>
            <a:ext cx="4102714" cy="4863130"/>
          </a:xfrm>
          <a:custGeom>
            <a:avLst/>
            <a:gdLst/>
            <a:ahLst/>
            <a:cxnLst/>
            <a:rect l="l" t="t" r="r" b="b"/>
            <a:pathLst>
              <a:path w="4102714" h="4863130">
                <a:moveTo>
                  <a:pt x="0" y="0"/>
                </a:moveTo>
                <a:lnTo>
                  <a:pt x="4102714" y="0"/>
                </a:lnTo>
                <a:lnTo>
                  <a:pt x="4102714" y="4863131"/>
                </a:lnTo>
                <a:lnTo>
                  <a:pt x="0" y="48631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 flipV="1">
            <a:off x="4999591" y="9272848"/>
            <a:ext cx="2560409" cy="1419152"/>
          </a:xfrm>
          <a:custGeom>
            <a:avLst/>
            <a:gdLst/>
            <a:ahLst/>
            <a:cxnLst/>
            <a:rect l="l" t="t" r="r" b="b"/>
            <a:pathLst>
              <a:path w="2560409" h="1419152">
                <a:moveTo>
                  <a:pt x="2560409" y="1419152"/>
                </a:moveTo>
                <a:lnTo>
                  <a:pt x="0" y="1419152"/>
                </a:lnTo>
                <a:lnTo>
                  <a:pt x="0" y="0"/>
                </a:lnTo>
                <a:lnTo>
                  <a:pt x="2560409" y="0"/>
                </a:lnTo>
                <a:lnTo>
                  <a:pt x="2560409" y="141915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>
            <a:off x="5168056" y="-930207"/>
            <a:ext cx="3271887" cy="3878315"/>
          </a:xfrm>
          <a:custGeom>
            <a:avLst/>
            <a:gdLst/>
            <a:ahLst/>
            <a:cxnLst/>
            <a:rect l="l" t="t" r="r" b="b"/>
            <a:pathLst>
              <a:path w="3271887" h="3878315">
                <a:moveTo>
                  <a:pt x="3271888" y="0"/>
                </a:moveTo>
                <a:lnTo>
                  <a:pt x="0" y="0"/>
                </a:lnTo>
                <a:lnTo>
                  <a:pt x="0" y="3878315"/>
                </a:lnTo>
                <a:lnTo>
                  <a:pt x="3271888" y="3878315"/>
                </a:lnTo>
                <a:lnTo>
                  <a:pt x="327188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549756" y="770825"/>
            <a:ext cx="6048000" cy="206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0"/>
              </a:lnSpc>
            </a:pPr>
            <a:r>
              <a:rPr lang="en-US" sz="12000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งาน</a:t>
            </a:r>
          </a:p>
        </p:txBody>
      </p:sp>
      <p:sp>
        <p:nvSpPr>
          <p:cNvPr id="8" name="Freeform 8"/>
          <p:cNvSpPr/>
          <p:nvPr/>
        </p:nvSpPr>
        <p:spPr>
          <a:xfrm>
            <a:off x="5987815" y="203713"/>
            <a:ext cx="1411849" cy="1610474"/>
          </a:xfrm>
          <a:custGeom>
            <a:avLst/>
            <a:gdLst/>
            <a:ahLst/>
            <a:cxnLst/>
            <a:rect l="l" t="t" r="r" b="b"/>
            <a:pathLst>
              <a:path w="1411849" h="1610474">
                <a:moveTo>
                  <a:pt x="0" y="0"/>
                </a:moveTo>
                <a:lnTo>
                  <a:pt x="1411849" y="0"/>
                </a:lnTo>
                <a:lnTo>
                  <a:pt x="1411849" y="1610474"/>
                </a:lnTo>
                <a:lnTo>
                  <a:pt x="0" y="161047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4442644" y="203713"/>
            <a:ext cx="1545172" cy="1545172"/>
          </a:xfrm>
          <a:custGeom>
            <a:avLst/>
            <a:gdLst/>
            <a:ahLst/>
            <a:cxnLst/>
            <a:rect l="l" t="t" r="r" b="b"/>
            <a:pathLst>
              <a:path w="1545172" h="1545172">
                <a:moveTo>
                  <a:pt x="0" y="0"/>
                </a:moveTo>
                <a:lnTo>
                  <a:pt x="1545171" y="0"/>
                </a:lnTo>
                <a:lnTo>
                  <a:pt x="1545171" y="1545172"/>
                </a:lnTo>
                <a:lnTo>
                  <a:pt x="0" y="154517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549756" y="2414070"/>
            <a:ext cx="9824935" cy="1161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81"/>
              </a:lnSpc>
            </a:pPr>
            <a:r>
              <a:rPr lang="th-TH" sz="6700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จราจร</a:t>
            </a:r>
            <a:endParaRPr lang="en-US" sz="6700" b="1" dirty="0">
              <a:solidFill>
                <a:srgbClr val="000000"/>
              </a:solidFill>
              <a:latin typeface="Prompt Bold"/>
              <a:ea typeface="Prompt Bold"/>
              <a:cs typeface="Prompt Bold"/>
              <a:sym typeface="Prompt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49756" y="3221019"/>
            <a:ext cx="6048000" cy="1566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880"/>
              </a:lnSpc>
            </a:pPr>
            <a:r>
              <a:rPr lang="en-US" sz="9200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2025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50109" y="4884234"/>
            <a:ext cx="6460488" cy="537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 b="1">
                <a:solidFill>
                  <a:srgbClr val="000000"/>
                </a:solidFill>
                <a:latin typeface="Sarabun Semi-Bold"/>
                <a:ea typeface="Sarabun Semi-Bold"/>
                <a:cs typeface="Sarabun Semi-Bold"/>
                <a:sym typeface="Sarabun Semi-Bold"/>
              </a:rPr>
              <a:t>รายงานประจำ เดือน ต.ค.67 - เม.ย.68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23102" y="5456438"/>
            <a:ext cx="5756693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53"/>
              </a:lnSpc>
            </a:pPr>
            <a:r>
              <a:rPr lang="en-US" sz="4538" b="1" dirty="0" err="1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สถานีตำรวจภูธรนาดี</a:t>
            </a:r>
            <a:endParaRPr lang="en-US" sz="4538" b="1" dirty="0">
              <a:solidFill>
                <a:srgbClr val="000000"/>
              </a:solidFill>
              <a:latin typeface="Garuda Bold"/>
              <a:ea typeface="Garuda Bold"/>
              <a:cs typeface="Garuda Bold"/>
              <a:sym typeface="Garuda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5505" y="429157"/>
            <a:ext cx="7008989" cy="9833686"/>
            <a:chOff x="0" y="0"/>
            <a:chExt cx="3552493" cy="49841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52493" cy="4984185"/>
            </a:xfrm>
            <a:custGeom>
              <a:avLst/>
              <a:gdLst/>
              <a:ahLst/>
              <a:cxnLst/>
              <a:rect l="l" t="t" r="r" b="b"/>
              <a:pathLst>
                <a:path w="3552493" h="4984185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12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15317" y="-832070"/>
            <a:ext cx="3115660" cy="2810981"/>
            <a:chOff x="0" y="0"/>
            <a:chExt cx="4154213" cy="3747975"/>
          </a:xfrm>
        </p:grpSpPr>
        <p:sp>
          <p:nvSpPr>
            <p:cNvPr id="6" name="Freeform 6"/>
            <p:cNvSpPr/>
            <p:nvPr/>
          </p:nvSpPr>
          <p:spPr>
            <a:xfrm flipV="1">
              <a:off x="0" y="1109427"/>
              <a:ext cx="2638548" cy="2638548"/>
            </a:xfrm>
            <a:custGeom>
              <a:avLst/>
              <a:gdLst/>
              <a:ahLst/>
              <a:cxnLst/>
              <a:rect l="l" t="t" r="r" b="b"/>
              <a:pathLst>
                <a:path w="2638548" h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l="l" t="t" r="r" b="b"/>
              <a:pathLst>
                <a:path w="2867857" h="1454786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79922" y="7752240"/>
            <a:ext cx="3606325" cy="3515804"/>
            <a:chOff x="0" y="0"/>
            <a:chExt cx="4808434" cy="4687738"/>
          </a:xfrm>
        </p:grpSpPr>
        <p:sp>
          <p:nvSpPr>
            <p:cNvPr id="9" name="Freeform 9"/>
            <p:cNvSpPr/>
            <p:nvPr/>
          </p:nvSpPr>
          <p:spPr>
            <a:xfrm flipH="1">
              <a:off x="1211255" y="1000982"/>
              <a:ext cx="2932893" cy="2932893"/>
            </a:xfrm>
            <a:custGeom>
              <a:avLst/>
              <a:gdLst/>
              <a:ahLst/>
              <a:cxnLst/>
              <a:rect l="l" t="t" r="r" b="b"/>
              <a:pathLst>
                <a:path w="2932893" h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l="l" t="t" r="r" b="b"/>
              <a:pathLst>
                <a:path w="2433065" h="1026311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l="l" t="t" r="r" b="b"/>
              <a:pathLst>
                <a:path w="2249469" h="1124735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90094" y="9620381"/>
            <a:ext cx="2705380" cy="927726"/>
            <a:chOff x="0" y="0"/>
            <a:chExt cx="3607174" cy="12369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01370" cy="1236967"/>
            </a:xfrm>
            <a:custGeom>
              <a:avLst/>
              <a:gdLst/>
              <a:ahLst/>
              <a:cxnLst/>
              <a:rect l="l" t="t" r="r" b="b"/>
              <a:pathLst>
                <a:path w="301370" h="1236967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396437" y="959623"/>
              <a:ext cx="897289" cy="277344"/>
            </a:xfrm>
            <a:custGeom>
              <a:avLst/>
              <a:gdLst/>
              <a:ahLst/>
              <a:cxnLst/>
              <a:rect l="l" t="t" r="r" b="b"/>
              <a:pathLst>
                <a:path w="897289" h="277344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428582" y="1141902"/>
              <a:ext cx="2178591" cy="95066"/>
            </a:xfrm>
            <a:custGeom>
              <a:avLst/>
              <a:gdLst/>
              <a:ahLst/>
              <a:cxnLst/>
              <a:rect l="l" t="t" r="r" b="b"/>
              <a:pathLst>
                <a:path w="2178591" h="95066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556372" y="122051"/>
            <a:ext cx="2861171" cy="997576"/>
            <a:chOff x="0" y="0"/>
            <a:chExt cx="3814895" cy="1330102"/>
          </a:xfrm>
        </p:grpSpPr>
        <p:sp>
          <p:nvSpPr>
            <p:cNvPr id="17" name="Freeform 17"/>
            <p:cNvSpPr/>
            <p:nvPr/>
          </p:nvSpPr>
          <p:spPr>
            <a:xfrm>
              <a:off x="3490833" y="0"/>
              <a:ext cx="324061" cy="1330102"/>
            </a:xfrm>
            <a:custGeom>
              <a:avLst/>
              <a:gdLst/>
              <a:ahLst/>
              <a:cxnLst/>
              <a:rect l="l" t="t" r="r" b="b"/>
              <a:pathLst>
                <a:path w="324061" h="1330102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 flipH="1">
              <a:off x="2461704" y="0"/>
              <a:ext cx="964848" cy="298226"/>
            </a:xfrm>
            <a:custGeom>
              <a:avLst/>
              <a:gdLst/>
              <a:ahLst/>
              <a:cxnLst/>
              <a:rect l="l" t="t" r="r" b="b"/>
              <a:pathLst>
                <a:path w="964848" h="298226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84240"/>
              <a:ext cx="2342624" cy="102224"/>
            </a:xfrm>
            <a:custGeom>
              <a:avLst/>
              <a:gdLst/>
              <a:ahLst/>
              <a:cxnLst/>
              <a:rect l="l" t="t" r="r" b="b"/>
              <a:pathLst>
                <a:path w="2342624" h="1022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Freeform 20"/>
          <p:cNvSpPr/>
          <p:nvPr/>
        </p:nvSpPr>
        <p:spPr>
          <a:xfrm>
            <a:off x="1542784" y="2294413"/>
            <a:ext cx="4099003" cy="2736085"/>
          </a:xfrm>
          <a:custGeom>
            <a:avLst/>
            <a:gdLst/>
            <a:ahLst/>
            <a:cxnLst/>
            <a:rect l="l" t="t" r="r" b="b"/>
            <a:pathLst>
              <a:path w="4099003" h="2736085">
                <a:moveTo>
                  <a:pt x="0" y="0"/>
                </a:moveTo>
                <a:lnTo>
                  <a:pt x="4099003" y="0"/>
                </a:lnTo>
                <a:lnTo>
                  <a:pt x="4099003" y="2736085"/>
                </a:lnTo>
                <a:lnTo>
                  <a:pt x="0" y="2736085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625564" y="5326950"/>
            <a:ext cx="6252567" cy="3594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sz="966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ตำรวจภูธรจังหวัดปราจีนบุรี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sz="966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สภ.นาดี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sz="966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ขอรายงานผลการปฏิบัติ ดังนี้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  <a:endParaRPr lang="en-US" sz="966" b="1">
              <a:solidFill>
                <a:srgbClr val="000000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sz="966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1. ห้วงเวลา : วันที่ 11/4/ 2568 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sz="966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เวลา 09:45น.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sz="966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2. สถานที่จัดกิจกรรม :  หน้าที่ว่าการอำเภอนาดี ต.นาดี อ.นาดี จ.ปราจีนบุรี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sz="966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3. ผู้เข้าร่วมกิจกรรม :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sz="966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พ.ต.อ.โสภณ พรามณี ผกก.สภ.นาดี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sz="966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พ.ต.ท.ธันยวิช  มณีโชติ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sz="966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รอง ผกก.ป.สภ.นาดี 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sz="966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พ.ต.ท.ธีรพงษ์ องอาจ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sz="966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สวป.สภ.นาดี 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sz="966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พ.ต.ท.ภูวนาท บุญมี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sz="966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สว.อก.สภ.นาดี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sz="966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พร้อมข้าราชการตำรวจจิตอาสา สภ.นาดี ประชาชนจิตอาสา รวมจำนวน 10 คน 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sz="966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4. ผู้ปฏิบัติ : ข้าราชการตำรวจจิตอาสา สภ.นาดี จำนวน 10 นาย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sz="966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5. การปฏิบัติ/รายละเอียดกิจกรรม :  จัดกิจกรรมแจกหมวกกันน๊อคตามโครงการจิตอาสาจราจร รณรงค์การขับขี่ปลอดภัย 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sz="966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สวมหมวกนิรภัยในช่วงเทศกาลสงกรานต์ ณ หน้าที่ว่าการอำเภอนาดี ต.นาดี อ.นาดี จ.ปราจีนบุรี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sz="966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6. ผลการปฏิบัติ : เป็นไปด้วยความเรียบร้อย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sz="966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7. ปัญหาอุปสรรค : ไม่มี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89436" y="1391239"/>
            <a:ext cx="6214564" cy="753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49"/>
              </a:lnSpc>
            </a:pPr>
            <a:r>
              <a:rPr lang="en-US" sz="4392" b="1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เทศกาลสงกรานต์ ปี 68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5505" y="429157"/>
            <a:ext cx="7008989" cy="9833686"/>
            <a:chOff x="0" y="0"/>
            <a:chExt cx="3552493" cy="49841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52493" cy="4984185"/>
            </a:xfrm>
            <a:custGeom>
              <a:avLst/>
              <a:gdLst/>
              <a:ahLst/>
              <a:cxnLst/>
              <a:rect l="l" t="t" r="r" b="b"/>
              <a:pathLst>
                <a:path w="3552493" h="4984185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12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15317" y="-832070"/>
            <a:ext cx="3115660" cy="2810981"/>
            <a:chOff x="0" y="0"/>
            <a:chExt cx="4154213" cy="3747975"/>
          </a:xfrm>
        </p:grpSpPr>
        <p:sp>
          <p:nvSpPr>
            <p:cNvPr id="6" name="Freeform 6"/>
            <p:cNvSpPr/>
            <p:nvPr/>
          </p:nvSpPr>
          <p:spPr>
            <a:xfrm flipV="1">
              <a:off x="0" y="1109427"/>
              <a:ext cx="2638548" cy="2638548"/>
            </a:xfrm>
            <a:custGeom>
              <a:avLst/>
              <a:gdLst/>
              <a:ahLst/>
              <a:cxnLst/>
              <a:rect l="l" t="t" r="r" b="b"/>
              <a:pathLst>
                <a:path w="2638548" h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l="l" t="t" r="r" b="b"/>
              <a:pathLst>
                <a:path w="2867857" h="1454786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79922" y="7752240"/>
            <a:ext cx="3606325" cy="3515804"/>
            <a:chOff x="0" y="0"/>
            <a:chExt cx="4808434" cy="4687738"/>
          </a:xfrm>
        </p:grpSpPr>
        <p:sp>
          <p:nvSpPr>
            <p:cNvPr id="9" name="Freeform 9"/>
            <p:cNvSpPr/>
            <p:nvPr/>
          </p:nvSpPr>
          <p:spPr>
            <a:xfrm flipH="1">
              <a:off x="1211255" y="1000982"/>
              <a:ext cx="2932893" cy="2932893"/>
            </a:xfrm>
            <a:custGeom>
              <a:avLst/>
              <a:gdLst/>
              <a:ahLst/>
              <a:cxnLst/>
              <a:rect l="l" t="t" r="r" b="b"/>
              <a:pathLst>
                <a:path w="2932893" h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l="l" t="t" r="r" b="b"/>
              <a:pathLst>
                <a:path w="2433065" h="1026311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l="l" t="t" r="r" b="b"/>
              <a:pathLst>
                <a:path w="2249469" h="1124735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90094" y="9620381"/>
            <a:ext cx="2705380" cy="927726"/>
            <a:chOff x="0" y="0"/>
            <a:chExt cx="3607174" cy="12369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01370" cy="1236967"/>
            </a:xfrm>
            <a:custGeom>
              <a:avLst/>
              <a:gdLst/>
              <a:ahLst/>
              <a:cxnLst/>
              <a:rect l="l" t="t" r="r" b="b"/>
              <a:pathLst>
                <a:path w="301370" h="1236967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396437" y="959623"/>
              <a:ext cx="897289" cy="277344"/>
            </a:xfrm>
            <a:custGeom>
              <a:avLst/>
              <a:gdLst/>
              <a:ahLst/>
              <a:cxnLst/>
              <a:rect l="l" t="t" r="r" b="b"/>
              <a:pathLst>
                <a:path w="897289" h="277344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428582" y="1141902"/>
              <a:ext cx="2178591" cy="95066"/>
            </a:xfrm>
            <a:custGeom>
              <a:avLst/>
              <a:gdLst/>
              <a:ahLst/>
              <a:cxnLst/>
              <a:rect l="l" t="t" r="r" b="b"/>
              <a:pathLst>
                <a:path w="2178591" h="95066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556372" y="122051"/>
            <a:ext cx="2861171" cy="997576"/>
            <a:chOff x="0" y="0"/>
            <a:chExt cx="3814895" cy="1330102"/>
          </a:xfrm>
        </p:grpSpPr>
        <p:sp>
          <p:nvSpPr>
            <p:cNvPr id="17" name="Freeform 17"/>
            <p:cNvSpPr/>
            <p:nvPr/>
          </p:nvSpPr>
          <p:spPr>
            <a:xfrm>
              <a:off x="3490833" y="0"/>
              <a:ext cx="324061" cy="1330102"/>
            </a:xfrm>
            <a:custGeom>
              <a:avLst/>
              <a:gdLst/>
              <a:ahLst/>
              <a:cxnLst/>
              <a:rect l="l" t="t" r="r" b="b"/>
              <a:pathLst>
                <a:path w="324061" h="1330102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 flipH="1">
              <a:off x="2461704" y="0"/>
              <a:ext cx="964848" cy="298226"/>
            </a:xfrm>
            <a:custGeom>
              <a:avLst/>
              <a:gdLst/>
              <a:ahLst/>
              <a:cxnLst/>
              <a:rect l="l" t="t" r="r" b="b"/>
              <a:pathLst>
                <a:path w="964848" h="298226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84240"/>
              <a:ext cx="2342624" cy="102224"/>
            </a:xfrm>
            <a:custGeom>
              <a:avLst/>
              <a:gdLst/>
              <a:ahLst/>
              <a:cxnLst/>
              <a:rect l="l" t="t" r="r" b="b"/>
              <a:pathLst>
                <a:path w="2342624" h="1022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Freeform 20"/>
          <p:cNvSpPr/>
          <p:nvPr/>
        </p:nvSpPr>
        <p:spPr>
          <a:xfrm>
            <a:off x="1658200" y="2253595"/>
            <a:ext cx="4412548" cy="2942637"/>
          </a:xfrm>
          <a:custGeom>
            <a:avLst/>
            <a:gdLst/>
            <a:ahLst/>
            <a:cxnLst/>
            <a:rect l="l" t="t" r="r" b="b"/>
            <a:pathLst>
              <a:path w="4412548" h="2942637">
                <a:moveTo>
                  <a:pt x="0" y="0"/>
                </a:moveTo>
                <a:lnTo>
                  <a:pt x="4412548" y="0"/>
                </a:lnTo>
                <a:lnTo>
                  <a:pt x="4412548" y="2942638"/>
                </a:lnTo>
                <a:lnTo>
                  <a:pt x="0" y="2942638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625564" y="5326950"/>
            <a:ext cx="6252567" cy="3594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sz="966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ตำรวจภูธรจังหวัดปราจีนบุรี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sz="966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สภ.นาดี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sz="966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ขอรายงานผลการปฏิบัติ ดังนี้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  <a:endParaRPr lang="en-US" sz="966" b="1">
              <a:solidFill>
                <a:srgbClr val="000000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sz="966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1. ห้วงเวลา : วันที่ 11/4/ 2568 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sz="966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เวลา 09:45น.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sz="966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2. สถานที่จัดกิจกรรม :  หน้าที่ว่าการอำเภอนาดี ต.นาดี อ.นาดี จ.ปราจีนบุรี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sz="966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3. ผู้เข้าร่วมกิจกรรม :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sz="966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พ.ต.อ.โสภณ พรามณี ผกก.สภ.นาดี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sz="966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พ.ต.ท.ธันยวิช  มณีโชติ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sz="966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รอง ผกก.ป.สภ.นาดี 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sz="966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พ.ต.ท.ธีรพงษ์ องอาจ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sz="966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สวป.สภ.นาดี 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sz="966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พ.ต.ท.ภูวนาท บุญมี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sz="966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สว.อก.สภ.นาดี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sz="966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พร้อมข้าราชการตำรวจจิตอาสา สภ.นาดี ประชาชนจิตอาสา รวมจำนวน 10 คน 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sz="966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4. ผู้ปฏิบัติ : ข้าราชการตำรวจจิตอาสา สภ.นาดี จำนวน 10 นาย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sz="966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5. การปฏิบัติ/รายละเอียดกิจกรรม :  จัดกิจกรรมแจกหมวกกันน๊อคตามโครงการจิตอาสาจราจร รณรงค์การขับขี่ปลอดภัย 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sz="966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สวมหมวกนิรภัยในช่วงเทศกาลสงกรานต์ ณ หน้าที่ว่าการอำเภอนาดี ต.นาดี อ.นาดี จ.ปราจีนบุรี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sz="966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6. ผลการปฏิบัติ : เป็นไปด้วยความเรียบร้อย</a:t>
            </a:r>
          </a:p>
          <a:p>
            <a:pPr algn="just">
              <a:lnSpc>
                <a:spcPts val="1352"/>
              </a:lnSpc>
              <a:spcBef>
                <a:spcPct val="0"/>
              </a:spcBef>
            </a:pPr>
            <a:r>
              <a:rPr lang="en-US" sz="966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7. ปัญหาอุปสรรค : ไม่มี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89436" y="1391239"/>
            <a:ext cx="6214564" cy="753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49"/>
              </a:lnSpc>
            </a:pPr>
            <a:r>
              <a:rPr lang="en-US" sz="4392" b="1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เทศกาลสงกรานต์ ปี 68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5505" y="429157"/>
            <a:ext cx="7008989" cy="9833686"/>
            <a:chOff x="0" y="0"/>
            <a:chExt cx="3552493" cy="49841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52493" cy="4984185"/>
            </a:xfrm>
            <a:custGeom>
              <a:avLst/>
              <a:gdLst/>
              <a:ahLst/>
              <a:cxnLst/>
              <a:rect l="l" t="t" r="r" b="b"/>
              <a:pathLst>
                <a:path w="3552493" h="4984185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12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15317" y="-832070"/>
            <a:ext cx="3115660" cy="2810981"/>
            <a:chOff x="0" y="0"/>
            <a:chExt cx="4154213" cy="3747975"/>
          </a:xfrm>
        </p:grpSpPr>
        <p:sp>
          <p:nvSpPr>
            <p:cNvPr id="6" name="Freeform 6"/>
            <p:cNvSpPr/>
            <p:nvPr/>
          </p:nvSpPr>
          <p:spPr>
            <a:xfrm flipV="1">
              <a:off x="0" y="1109427"/>
              <a:ext cx="2638548" cy="2638548"/>
            </a:xfrm>
            <a:custGeom>
              <a:avLst/>
              <a:gdLst/>
              <a:ahLst/>
              <a:cxnLst/>
              <a:rect l="l" t="t" r="r" b="b"/>
              <a:pathLst>
                <a:path w="2638548" h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l="l" t="t" r="r" b="b"/>
              <a:pathLst>
                <a:path w="2867857" h="1454786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79922" y="7752240"/>
            <a:ext cx="3606325" cy="3515804"/>
            <a:chOff x="0" y="0"/>
            <a:chExt cx="4808434" cy="4687738"/>
          </a:xfrm>
        </p:grpSpPr>
        <p:sp>
          <p:nvSpPr>
            <p:cNvPr id="9" name="Freeform 9"/>
            <p:cNvSpPr/>
            <p:nvPr/>
          </p:nvSpPr>
          <p:spPr>
            <a:xfrm flipH="1">
              <a:off x="1211255" y="1000982"/>
              <a:ext cx="2932893" cy="2932893"/>
            </a:xfrm>
            <a:custGeom>
              <a:avLst/>
              <a:gdLst/>
              <a:ahLst/>
              <a:cxnLst/>
              <a:rect l="l" t="t" r="r" b="b"/>
              <a:pathLst>
                <a:path w="2932893" h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l="l" t="t" r="r" b="b"/>
              <a:pathLst>
                <a:path w="2433065" h="1026311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l="l" t="t" r="r" b="b"/>
              <a:pathLst>
                <a:path w="2249469" h="1124735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90094" y="9620381"/>
            <a:ext cx="2705380" cy="927726"/>
            <a:chOff x="0" y="0"/>
            <a:chExt cx="3607174" cy="12369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01370" cy="1236967"/>
            </a:xfrm>
            <a:custGeom>
              <a:avLst/>
              <a:gdLst/>
              <a:ahLst/>
              <a:cxnLst/>
              <a:rect l="l" t="t" r="r" b="b"/>
              <a:pathLst>
                <a:path w="301370" h="1236967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396437" y="959623"/>
              <a:ext cx="897289" cy="277344"/>
            </a:xfrm>
            <a:custGeom>
              <a:avLst/>
              <a:gdLst/>
              <a:ahLst/>
              <a:cxnLst/>
              <a:rect l="l" t="t" r="r" b="b"/>
              <a:pathLst>
                <a:path w="897289" h="277344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428582" y="1141902"/>
              <a:ext cx="2178591" cy="95066"/>
            </a:xfrm>
            <a:custGeom>
              <a:avLst/>
              <a:gdLst/>
              <a:ahLst/>
              <a:cxnLst/>
              <a:rect l="l" t="t" r="r" b="b"/>
              <a:pathLst>
                <a:path w="2178591" h="95066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556372" y="122051"/>
            <a:ext cx="2861171" cy="997576"/>
            <a:chOff x="0" y="0"/>
            <a:chExt cx="3814895" cy="1330102"/>
          </a:xfrm>
        </p:grpSpPr>
        <p:sp>
          <p:nvSpPr>
            <p:cNvPr id="17" name="Freeform 17"/>
            <p:cNvSpPr/>
            <p:nvPr/>
          </p:nvSpPr>
          <p:spPr>
            <a:xfrm>
              <a:off x="3490833" y="0"/>
              <a:ext cx="324061" cy="1330102"/>
            </a:xfrm>
            <a:custGeom>
              <a:avLst/>
              <a:gdLst/>
              <a:ahLst/>
              <a:cxnLst/>
              <a:rect l="l" t="t" r="r" b="b"/>
              <a:pathLst>
                <a:path w="324061" h="1330102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 flipH="1">
              <a:off x="2461704" y="0"/>
              <a:ext cx="964848" cy="298226"/>
            </a:xfrm>
            <a:custGeom>
              <a:avLst/>
              <a:gdLst/>
              <a:ahLst/>
              <a:cxnLst/>
              <a:rect l="l" t="t" r="r" b="b"/>
              <a:pathLst>
                <a:path w="964848" h="298226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84240"/>
              <a:ext cx="2342624" cy="102224"/>
            </a:xfrm>
            <a:custGeom>
              <a:avLst/>
              <a:gdLst/>
              <a:ahLst/>
              <a:cxnLst/>
              <a:rect l="l" t="t" r="r" b="b"/>
              <a:pathLst>
                <a:path w="2342624" h="1022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Freeform 20"/>
          <p:cNvSpPr/>
          <p:nvPr/>
        </p:nvSpPr>
        <p:spPr>
          <a:xfrm>
            <a:off x="1102268" y="2144469"/>
            <a:ext cx="4732349" cy="3549262"/>
          </a:xfrm>
          <a:custGeom>
            <a:avLst/>
            <a:gdLst/>
            <a:ahLst/>
            <a:cxnLst/>
            <a:rect l="l" t="t" r="r" b="b"/>
            <a:pathLst>
              <a:path w="4732349" h="3549262">
                <a:moveTo>
                  <a:pt x="0" y="0"/>
                </a:moveTo>
                <a:lnTo>
                  <a:pt x="4732349" y="0"/>
                </a:lnTo>
                <a:lnTo>
                  <a:pt x="4732349" y="3549262"/>
                </a:lnTo>
                <a:lnTo>
                  <a:pt x="0" y="3549262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669903" y="5947946"/>
            <a:ext cx="5613182" cy="1786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992"/>
              </a:lnSpc>
            </a:pPr>
            <a:r>
              <a:rPr lang="en-US" sz="1423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วันที่</a:t>
            </a:r>
            <a:r>
              <a:rPr lang="en-US" sz="1423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 10 </a:t>
            </a:r>
            <a:r>
              <a:rPr lang="en-US" sz="1423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เมษายน</a:t>
            </a:r>
            <a:r>
              <a:rPr lang="en-US" sz="1423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2568 </a:t>
            </a:r>
            <a:r>
              <a:rPr lang="en-US" sz="1423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เวลา</a:t>
            </a:r>
            <a:r>
              <a:rPr lang="en-US" sz="1423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09:45 น.</a:t>
            </a:r>
          </a:p>
          <a:p>
            <a:pPr algn="just">
              <a:lnSpc>
                <a:spcPts val="1992"/>
              </a:lnSpc>
            </a:pPr>
            <a:endParaRPr lang="en-US" sz="1423" b="1" dirty="0">
              <a:solidFill>
                <a:srgbClr val="000000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just">
              <a:lnSpc>
                <a:spcPts val="1992"/>
              </a:lnSpc>
            </a:pPr>
            <a:r>
              <a:rPr lang="en-US" sz="1423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พ.ต.ท.ธันยวิช</a:t>
            </a:r>
            <a:r>
              <a:rPr lang="en-US" sz="1423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 </a:t>
            </a:r>
            <a:r>
              <a:rPr lang="en-US" sz="1423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มณีโชติ</a:t>
            </a:r>
            <a:endParaRPr lang="en-US" sz="1423" b="1" dirty="0">
              <a:solidFill>
                <a:srgbClr val="000000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just">
              <a:lnSpc>
                <a:spcPts val="1992"/>
              </a:lnSpc>
            </a:pPr>
            <a:r>
              <a:rPr lang="en-US" sz="1423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รอง</a:t>
            </a:r>
            <a:r>
              <a:rPr lang="en-US" sz="1423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1423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ผกก.ป.สภ.นาดี</a:t>
            </a:r>
            <a:endParaRPr lang="en-US" sz="1423" b="1" dirty="0">
              <a:solidFill>
                <a:srgbClr val="000000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just">
              <a:lnSpc>
                <a:spcPts val="1992"/>
              </a:lnSpc>
            </a:pPr>
            <a:endParaRPr lang="en-US" sz="1423" b="1" dirty="0">
              <a:solidFill>
                <a:srgbClr val="000000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just">
              <a:lnSpc>
                <a:spcPts val="1992"/>
              </a:lnSpc>
              <a:spcBef>
                <a:spcPct val="0"/>
              </a:spcBef>
            </a:pPr>
            <a:r>
              <a:rPr lang="en-US" sz="1423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ประชุมเตรียมความพร้อม</a:t>
            </a:r>
            <a:r>
              <a:rPr lang="th-TH" sz="1423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เรื่องการจราจร</a:t>
            </a:r>
            <a:r>
              <a:rPr lang="en-US" sz="1423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ก่อนช่วงเทศกาลสงกรานต์ร่วมกับฝ่ายปกครอง</a:t>
            </a:r>
            <a:r>
              <a:rPr lang="en-US" sz="1423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ณ </a:t>
            </a:r>
            <a:r>
              <a:rPr lang="en-US" sz="1423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ที่ว่าการอำเภอนาดี</a:t>
            </a:r>
            <a:r>
              <a:rPr lang="en-US" sz="1423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1423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ต.นาดี</a:t>
            </a:r>
            <a:r>
              <a:rPr lang="en-US" sz="1423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1423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อ.นาดี</a:t>
            </a:r>
            <a:r>
              <a:rPr lang="en-US" sz="1423" b="1" dirty="0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1423" b="1" dirty="0" err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จ.ปราจีนบุรี</a:t>
            </a:r>
            <a:endParaRPr lang="en-US" sz="1423" b="1" dirty="0">
              <a:solidFill>
                <a:srgbClr val="000000"/>
              </a:solidFill>
              <a:latin typeface="Prompt Bold"/>
              <a:ea typeface="Prompt Bold"/>
              <a:cs typeface="Prompt Bold"/>
              <a:sym typeface="Prompt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589436" y="1391239"/>
            <a:ext cx="6214564" cy="753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49"/>
              </a:lnSpc>
            </a:pPr>
            <a:r>
              <a:rPr lang="en-US" sz="4392" b="1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เทศกาลสงกรานต์ ปี 68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5505" y="429157"/>
            <a:ext cx="7008989" cy="9833686"/>
            <a:chOff x="0" y="0"/>
            <a:chExt cx="3552493" cy="49841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52493" cy="4984185"/>
            </a:xfrm>
            <a:custGeom>
              <a:avLst/>
              <a:gdLst/>
              <a:ahLst/>
              <a:cxnLst/>
              <a:rect l="l" t="t" r="r" b="b"/>
              <a:pathLst>
                <a:path w="3552493" h="4984185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12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15317" y="-832070"/>
            <a:ext cx="3115660" cy="2810981"/>
            <a:chOff x="0" y="0"/>
            <a:chExt cx="4154213" cy="3747975"/>
          </a:xfrm>
        </p:grpSpPr>
        <p:sp>
          <p:nvSpPr>
            <p:cNvPr id="6" name="Freeform 6"/>
            <p:cNvSpPr/>
            <p:nvPr/>
          </p:nvSpPr>
          <p:spPr>
            <a:xfrm flipV="1">
              <a:off x="0" y="1109427"/>
              <a:ext cx="2638548" cy="2638548"/>
            </a:xfrm>
            <a:custGeom>
              <a:avLst/>
              <a:gdLst/>
              <a:ahLst/>
              <a:cxnLst/>
              <a:rect l="l" t="t" r="r" b="b"/>
              <a:pathLst>
                <a:path w="2638548" h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l="l" t="t" r="r" b="b"/>
              <a:pathLst>
                <a:path w="2867857" h="1454786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79922" y="7752240"/>
            <a:ext cx="3606325" cy="3515804"/>
            <a:chOff x="0" y="0"/>
            <a:chExt cx="4808434" cy="4687738"/>
          </a:xfrm>
        </p:grpSpPr>
        <p:sp>
          <p:nvSpPr>
            <p:cNvPr id="9" name="Freeform 9"/>
            <p:cNvSpPr/>
            <p:nvPr/>
          </p:nvSpPr>
          <p:spPr>
            <a:xfrm flipH="1">
              <a:off x="1211255" y="1000982"/>
              <a:ext cx="2932893" cy="2932893"/>
            </a:xfrm>
            <a:custGeom>
              <a:avLst/>
              <a:gdLst/>
              <a:ahLst/>
              <a:cxnLst/>
              <a:rect l="l" t="t" r="r" b="b"/>
              <a:pathLst>
                <a:path w="2932893" h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l="l" t="t" r="r" b="b"/>
              <a:pathLst>
                <a:path w="2433065" h="1026311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l="l" t="t" r="r" b="b"/>
              <a:pathLst>
                <a:path w="2249469" h="1124735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90094" y="9620381"/>
            <a:ext cx="2705380" cy="927726"/>
            <a:chOff x="0" y="0"/>
            <a:chExt cx="3607174" cy="12369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01370" cy="1236967"/>
            </a:xfrm>
            <a:custGeom>
              <a:avLst/>
              <a:gdLst/>
              <a:ahLst/>
              <a:cxnLst/>
              <a:rect l="l" t="t" r="r" b="b"/>
              <a:pathLst>
                <a:path w="301370" h="1236967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396437" y="959623"/>
              <a:ext cx="897289" cy="277344"/>
            </a:xfrm>
            <a:custGeom>
              <a:avLst/>
              <a:gdLst/>
              <a:ahLst/>
              <a:cxnLst/>
              <a:rect l="l" t="t" r="r" b="b"/>
              <a:pathLst>
                <a:path w="897289" h="277344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428582" y="1141902"/>
              <a:ext cx="2178591" cy="95066"/>
            </a:xfrm>
            <a:custGeom>
              <a:avLst/>
              <a:gdLst/>
              <a:ahLst/>
              <a:cxnLst/>
              <a:rect l="l" t="t" r="r" b="b"/>
              <a:pathLst>
                <a:path w="2178591" h="95066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556372" y="122051"/>
            <a:ext cx="2861171" cy="997576"/>
            <a:chOff x="0" y="0"/>
            <a:chExt cx="3814895" cy="1330102"/>
          </a:xfrm>
        </p:grpSpPr>
        <p:sp>
          <p:nvSpPr>
            <p:cNvPr id="17" name="Freeform 17"/>
            <p:cNvSpPr/>
            <p:nvPr/>
          </p:nvSpPr>
          <p:spPr>
            <a:xfrm>
              <a:off x="3490833" y="0"/>
              <a:ext cx="324061" cy="1330102"/>
            </a:xfrm>
            <a:custGeom>
              <a:avLst/>
              <a:gdLst/>
              <a:ahLst/>
              <a:cxnLst/>
              <a:rect l="l" t="t" r="r" b="b"/>
              <a:pathLst>
                <a:path w="324061" h="1330102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 flipH="1">
              <a:off x="2461704" y="0"/>
              <a:ext cx="964848" cy="298226"/>
            </a:xfrm>
            <a:custGeom>
              <a:avLst/>
              <a:gdLst/>
              <a:ahLst/>
              <a:cxnLst/>
              <a:rect l="l" t="t" r="r" b="b"/>
              <a:pathLst>
                <a:path w="964848" h="298226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84240"/>
              <a:ext cx="2342624" cy="102224"/>
            </a:xfrm>
            <a:custGeom>
              <a:avLst/>
              <a:gdLst/>
              <a:ahLst/>
              <a:cxnLst/>
              <a:rect l="l" t="t" r="r" b="b"/>
              <a:pathLst>
                <a:path w="2342624" h="1022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Freeform 20"/>
          <p:cNvSpPr/>
          <p:nvPr/>
        </p:nvSpPr>
        <p:spPr>
          <a:xfrm>
            <a:off x="1542784" y="2344494"/>
            <a:ext cx="4671780" cy="3118413"/>
          </a:xfrm>
          <a:custGeom>
            <a:avLst/>
            <a:gdLst/>
            <a:ahLst/>
            <a:cxnLst/>
            <a:rect l="l" t="t" r="r" b="b"/>
            <a:pathLst>
              <a:path w="4671780" h="3118413">
                <a:moveTo>
                  <a:pt x="0" y="0"/>
                </a:moveTo>
                <a:lnTo>
                  <a:pt x="4671780" y="0"/>
                </a:lnTo>
                <a:lnTo>
                  <a:pt x="4671780" y="3118414"/>
                </a:lnTo>
                <a:lnTo>
                  <a:pt x="0" y="3118414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1023561" y="5643883"/>
            <a:ext cx="4949279" cy="3068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79"/>
              </a:lnSpc>
              <a:spcBef>
                <a:spcPct val="0"/>
              </a:spcBef>
            </a:pPr>
            <a:endParaRPr/>
          </a:p>
          <a:p>
            <a:pPr algn="just">
              <a:lnSpc>
                <a:spcPts val="1479"/>
              </a:lnSpc>
              <a:spcBef>
                <a:spcPct val="0"/>
              </a:spcBef>
            </a:pPr>
            <a:r>
              <a:rPr lang="en-US" sz="1056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วันที่ 10/4/68 เวลา 08:00น.</a:t>
            </a:r>
          </a:p>
          <a:p>
            <a:pPr algn="just">
              <a:lnSpc>
                <a:spcPts val="1479"/>
              </a:lnSpc>
              <a:spcBef>
                <a:spcPct val="0"/>
              </a:spcBef>
            </a:pPr>
            <a:r>
              <a:rPr lang="en-US" sz="1056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พ.ต.อ.โสภณ พรามณี</a:t>
            </a:r>
          </a:p>
          <a:p>
            <a:pPr algn="just">
              <a:lnSpc>
                <a:spcPts val="1479"/>
              </a:lnSpc>
              <a:spcBef>
                <a:spcPct val="0"/>
              </a:spcBef>
            </a:pPr>
            <a:r>
              <a:rPr lang="en-US" sz="1056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ผกก.สภ.นาดี</a:t>
            </a:r>
          </a:p>
          <a:p>
            <a:pPr algn="just">
              <a:lnSpc>
                <a:spcPts val="1479"/>
              </a:lnSpc>
              <a:spcBef>
                <a:spcPct val="0"/>
              </a:spcBef>
            </a:pPr>
            <a:r>
              <a:rPr lang="en-US" sz="1056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พ.ต.ท.ธันยวิช  มณีโชติ</a:t>
            </a:r>
          </a:p>
          <a:p>
            <a:pPr algn="just">
              <a:lnSpc>
                <a:spcPts val="1479"/>
              </a:lnSpc>
              <a:spcBef>
                <a:spcPct val="0"/>
              </a:spcBef>
            </a:pPr>
            <a:r>
              <a:rPr lang="en-US" sz="1056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รอง ผกก.ป.สภ.นาดี</a:t>
            </a:r>
          </a:p>
          <a:p>
            <a:pPr algn="just">
              <a:lnSpc>
                <a:spcPts val="1479"/>
              </a:lnSpc>
              <a:spcBef>
                <a:spcPct val="0"/>
              </a:spcBef>
            </a:pPr>
            <a:r>
              <a:rPr lang="en-US" sz="1056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พ.ต.ท.สมพงษ์ เชื้อเชิง</a:t>
            </a:r>
          </a:p>
          <a:p>
            <a:pPr algn="just">
              <a:lnSpc>
                <a:spcPts val="1479"/>
              </a:lnSpc>
              <a:spcBef>
                <a:spcPct val="0"/>
              </a:spcBef>
            </a:pPr>
            <a:r>
              <a:rPr lang="en-US" sz="1056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รอง ผกก.(สอบสวน).สภ.นาดี </a:t>
            </a:r>
          </a:p>
          <a:p>
            <a:pPr algn="just">
              <a:lnSpc>
                <a:spcPts val="1479"/>
              </a:lnSpc>
              <a:spcBef>
                <a:spcPct val="0"/>
              </a:spcBef>
            </a:pPr>
            <a:r>
              <a:rPr lang="en-US" sz="1056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พ.ต.ท.ธีรพงษ์ องอาจ</a:t>
            </a:r>
          </a:p>
          <a:p>
            <a:pPr algn="just">
              <a:lnSpc>
                <a:spcPts val="1479"/>
              </a:lnSpc>
              <a:spcBef>
                <a:spcPct val="0"/>
              </a:spcBef>
            </a:pPr>
            <a:r>
              <a:rPr lang="en-US" sz="1056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สวป.สภ.นาดี </a:t>
            </a:r>
          </a:p>
          <a:p>
            <a:pPr algn="just">
              <a:lnSpc>
                <a:spcPts val="1479"/>
              </a:lnSpc>
              <a:spcBef>
                <a:spcPct val="0"/>
              </a:spcBef>
            </a:pPr>
            <a:r>
              <a:rPr lang="en-US" sz="1056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พ.ต.ท.เปรม ยิ้มจันทร์</a:t>
            </a:r>
          </a:p>
          <a:p>
            <a:pPr algn="just">
              <a:lnSpc>
                <a:spcPts val="1479"/>
              </a:lnSpc>
              <a:spcBef>
                <a:spcPct val="0"/>
              </a:spcBef>
            </a:pPr>
            <a:r>
              <a:rPr lang="en-US" sz="1056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สว.สส.สภ.นาดี </a:t>
            </a:r>
          </a:p>
          <a:p>
            <a:pPr algn="just">
              <a:lnSpc>
                <a:spcPts val="1479"/>
              </a:lnSpc>
              <a:spcBef>
                <a:spcPct val="0"/>
              </a:spcBef>
            </a:pPr>
            <a:r>
              <a:rPr lang="en-US" sz="1056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พ.ต.ท.ภูวนาท บุญมี</a:t>
            </a:r>
          </a:p>
          <a:p>
            <a:pPr algn="just">
              <a:lnSpc>
                <a:spcPts val="1479"/>
              </a:lnSpc>
              <a:spcBef>
                <a:spcPct val="0"/>
              </a:spcBef>
            </a:pPr>
            <a:r>
              <a:rPr lang="en-US" sz="1056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สว.อก.สภ.นาดี </a:t>
            </a:r>
          </a:p>
          <a:p>
            <a:pPr algn="just">
              <a:lnSpc>
                <a:spcPts val="1479"/>
              </a:lnSpc>
              <a:spcBef>
                <a:spcPct val="0"/>
              </a:spcBef>
            </a:pPr>
            <a:r>
              <a:rPr lang="en-US" sz="1056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พร้อมข้าราชการตำรวจ สภ.นาดี </a:t>
            </a:r>
          </a:p>
          <a:p>
            <a:pPr algn="just">
              <a:lnSpc>
                <a:spcPts val="1479"/>
              </a:lnSpc>
              <a:spcBef>
                <a:spcPct val="0"/>
              </a:spcBef>
            </a:pPr>
            <a:r>
              <a:rPr lang="en-US" sz="1056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เข้าแถวเครพธงชาติและร่วมปล่อยแถวระดมกวาดล้างช่วงเทศกาลวันสงกรานต์  ณ ที่ตั้ง</a:t>
            </a:r>
          </a:p>
          <a:p>
            <a:pPr algn="just">
              <a:lnSpc>
                <a:spcPts val="1479"/>
              </a:lnSpc>
              <a:spcBef>
                <a:spcPct val="0"/>
              </a:spcBef>
            </a:pPr>
            <a:endParaRPr lang="en-US" sz="1056" b="1">
              <a:solidFill>
                <a:srgbClr val="000000"/>
              </a:solidFill>
              <a:latin typeface="Prompt Bold"/>
              <a:ea typeface="Prompt Bold"/>
              <a:cs typeface="Prompt Bold"/>
              <a:sym typeface="Prompt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589436" y="1391239"/>
            <a:ext cx="6214564" cy="753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49"/>
              </a:lnSpc>
            </a:pPr>
            <a:r>
              <a:rPr lang="en-US" sz="4392" b="1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เทศกาลสงกรานต์ ปี 68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E293F3-69F1-4A69-D36D-3FC081147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2420366-B386-8577-6237-57E6E148DE0F}"/>
              </a:ext>
            </a:extLst>
          </p:cNvPr>
          <p:cNvGrpSpPr/>
          <p:nvPr/>
        </p:nvGrpSpPr>
        <p:grpSpPr>
          <a:xfrm>
            <a:off x="275505" y="429157"/>
            <a:ext cx="7008989" cy="9833686"/>
            <a:chOff x="0" y="0"/>
            <a:chExt cx="3552493" cy="4984185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772140E-6850-D6C7-7D79-69B777A28B32}"/>
                </a:ext>
              </a:extLst>
            </p:cNvPr>
            <p:cNvSpPr/>
            <p:nvPr/>
          </p:nvSpPr>
          <p:spPr>
            <a:xfrm>
              <a:off x="0" y="0"/>
              <a:ext cx="3552493" cy="4984185"/>
            </a:xfrm>
            <a:custGeom>
              <a:avLst/>
              <a:gdLst/>
              <a:ahLst/>
              <a:cxnLst/>
              <a:rect l="l" t="t" r="r" b="b"/>
              <a:pathLst>
                <a:path w="3552493" h="4984185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184A6EB6-EC6C-90AE-1978-FA0A888ACA46}"/>
                </a:ext>
              </a:extLst>
            </p:cNvPr>
            <p:cNvSpPr txBox="1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12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6B6BE689-BDFF-7EB9-3649-70C974A0D019}"/>
              </a:ext>
            </a:extLst>
          </p:cNvPr>
          <p:cNvGrpSpPr/>
          <p:nvPr/>
        </p:nvGrpSpPr>
        <p:grpSpPr>
          <a:xfrm>
            <a:off x="-115317" y="-832070"/>
            <a:ext cx="3115660" cy="2810981"/>
            <a:chOff x="0" y="0"/>
            <a:chExt cx="4154213" cy="3747975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F9E39364-8D59-65EA-C2E3-48C70322F68A}"/>
                </a:ext>
              </a:extLst>
            </p:cNvPr>
            <p:cNvSpPr/>
            <p:nvPr/>
          </p:nvSpPr>
          <p:spPr>
            <a:xfrm flipV="1">
              <a:off x="0" y="1109427"/>
              <a:ext cx="2638548" cy="2638548"/>
            </a:xfrm>
            <a:custGeom>
              <a:avLst/>
              <a:gdLst/>
              <a:ahLst/>
              <a:cxnLst/>
              <a:rect l="l" t="t" r="r" b="b"/>
              <a:pathLst>
                <a:path w="2638548" h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58A7803-7587-730D-AD27-1C8F6283FB1F}"/>
                </a:ext>
              </a:extLst>
            </p:cNvPr>
            <p:cNvSpPr/>
            <p:nvPr/>
          </p:nvSpPr>
          <p:spPr>
            <a:xfrm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l="l" t="t" r="r" b="b"/>
              <a:pathLst>
                <a:path w="2867857" h="1454786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B61B9477-72ED-FFCB-F614-40741078598E}"/>
              </a:ext>
            </a:extLst>
          </p:cNvPr>
          <p:cNvGrpSpPr/>
          <p:nvPr/>
        </p:nvGrpSpPr>
        <p:grpSpPr>
          <a:xfrm>
            <a:off x="4479922" y="7752240"/>
            <a:ext cx="3606325" cy="3515804"/>
            <a:chOff x="0" y="0"/>
            <a:chExt cx="4808434" cy="4687738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41C762DB-557E-D863-259B-7316A2537604}"/>
                </a:ext>
              </a:extLst>
            </p:cNvPr>
            <p:cNvSpPr/>
            <p:nvPr/>
          </p:nvSpPr>
          <p:spPr>
            <a:xfrm flipH="1">
              <a:off x="1211255" y="1000982"/>
              <a:ext cx="2932893" cy="2932893"/>
            </a:xfrm>
            <a:custGeom>
              <a:avLst/>
              <a:gdLst/>
              <a:ahLst/>
              <a:cxnLst/>
              <a:rect l="l" t="t" r="r" b="b"/>
              <a:pathLst>
                <a:path w="2932893" h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C6660EC5-9C45-A0E4-427F-C2C0739DDD2F}"/>
                </a:ext>
              </a:extLst>
            </p:cNvPr>
            <p:cNvSpPr/>
            <p:nvPr/>
          </p:nvSpPr>
          <p:spPr>
            <a:xfrm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l="l" t="t" r="r" b="b"/>
              <a:pathLst>
                <a:path w="2433065" h="1026311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5C7C6397-0DE0-94E6-F911-46EFA41B21E8}"/>
                </a:ext>
              </a:extLst>
            </p:cNvPr>
            <p:cNvSpPr/>
            <p:nvPr/>
          </p:nvSpPr>
          <p:spPr>
            <a:xfrm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l="l" t="t" r="r" b="b"/>
              <a:pathLst>
                <a:path w="2249469" h="1124735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42C36C0F-05C4-8664-3143-070BD7D2E5BD}"/>
              </a:ext>
            </a:extLst>
          </p:cNvPr>
          <p:cNvGrpSpPr/>
          <p:nvPr/>
        </p:nvGrpSpPr>
        <p:grpSpPr>
          <a:xfrm>
            <a:off x="190094" y="9620381"/>
            <a:ext cx="2705380" cy="927726"/>
            <a:chOff x="0" y="0"/>
            <a:chExt cx="3607174" cy="1236967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16732762-C722-9E2E-78D1-EE425D6662F2}"/>
                </a:ext>
              </a:extLst>
            </p:cNvPr>
            <p:cNvSpPr/>
            <p:nvPr/>
          </p:nvSpPr>
          <p:spPr>
            <a:xfrm>
              <a:off x="0" y="0"/>
              <a:ext cx="301370" cy="1236967"/>
            </a:xfrm>
            <a:custGeom>
              <a:avLst/>
              <a:gdLst/>
              <a:ahLst/>
              <a:cxnLst/>
              <a:rect l="l" t="t" r="r" b="b"/>
              <a:pathLst>
                <a:path w="301370" h="1236967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5A3E9B43-3BC7-85C1-1DA8-2557A713B014}"/>
                </a:ext>
              </a:extLst>
            </p:cNvPr>
            <p:cNvSpPr/>
            <p:nvPr/>
          </p:nvSpPr>
          <p:spPr>
            <a:xfrm>
              <a:off x="396437" y="959623"/>
              <a:ext cx="897289" cy="277344"/>
            </a:xfrm>
            <a:custGeom>
              <a:avLst/>
              <a:gdLst/>
              <a:ahLst/>
              <a:cxnLst/>
              <a:rect l="l" t="t" r="r" b="b"/>
              <a:pathLst>
                <a:path w="897289" h="277344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C4E708E0-DA1A-E499-5A3B-0C2D9A8B1297}"/>
                </a:ext>
              </a:extLst>
            </p:cNvPr>
            <p:cNvSpPr/>
            <p:nvPr/>
          </p:nvSpPr>
          <p:spPr>
            <a:xfrm>
              <a:off x="1428582" y="1141902"/>
              <a:ext cx="2178591" cy="95066"/>
            </a:xfrm>
            <a:custGeom>
              <a:avLst/>
              <a:gdLst/>
              <a:ahLst/>
              <a:cxnLst/>
              <a:rect l="l" t="t" r="r" b="b"/>
              <a:pathLst>
                <a:path w="2178591" h="95066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D3DF6083-4354-B1F2-97A5-9AD482E3FA52}"/>
              </a:ext>
            </a:extLst>
          </p:cNvPr>
          <p:cNvGrpSpPr/>
          <p:nvPr/>
        </p:nvGrpSpPr>
        <p:grpSpPr>
          <a:xfrm>
            <a:off x="4556372" y="122051"/>
            <a:ext cx="2861171" cy="997576"/>
            <a:chOff x="0" y="0"/>
            <a:chExt cx="3814895" cy="1330102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E0E91B87-EB6B-7611-4D72-F78685085F98}"/>
                </a:ext>
              </a:extLst>
            </p:cNvPr>
            <p:cNvSpPr/>
            <p:nvPr/>
          </p:nvSpPr>
          <p:spPr>
            <a:xfrm>
              <a:off x="3490833" y="0"/>
              <a:ext cx="324061" cy="1330102"/>
            </a:xfrm>
            <a:custGeom>
              <a:avLst/>
              <a:gdLst/>
              <a:ahLst/>
              <a:cxnLst/>
              <a:rect l="l" t="t" r="r" b="b"/>
              <a:pathLst>
                <a:path w="324061" h="1330102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A57CFF29-F9A1-5986-BAFB-3B62AADD4ADE}"/>
                </a:ext>
              </a:extLst>
            </p:cNvPr>
            <p:cNvSpPr/>
            <p:nvPr/>
          </p:nvSpPr>
          <p:spPr>
            <a:xfrm flipH="1">
              <a:off x="2461704" y="0"/>
              <a:ext cx="964848" cy="298226"/>
            </a:xfrm>
            <a:custGeom>
              <a:avLst/>
              <a:gdLst/>
              <a:ahLst/>
              <a:cxnLst/>
              <a:rect l="l" t="t" r="r" b="b"/>
              <a:pathLst>
                <a:path w="964848" h="298226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17C9C117-DFDF-31C2-A03F-4CD9BAFC5255}"/>
                </a:ext>
              </a:extLst>
            </p:cNvPr>
            <p:cNvSpPr/>
            <p:nvPr/>
          </p:nvSpPr>
          <p:spPr>
            <a:xfrm>
              <a:off x="0" y="84240"/>
              <a:ext cx="2342624" cy="102224"/>
            </a:xfrm>
            <a:custGeom>
              <a:avLst/>
              <a:gdLst/>
              <a:ahLst/>
              <a:cxnLst/>
              <a:rect l="l" t="t" r="r" b="b"/>
              <a:pathLst>
                <a:path w="2342624" h="1022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TextBox 23">
            <a:extLst>
              <a:ext uri="{FF2B5EF4-FFF2-40B4-BE49-F238E27FC236}">
                <a16:creationId xmlns:a16="http://schemas.microsoft.com/office/drawing/2014/main" id="{A4797898-38C0-6D76-4334-F7E7696300B9}"/>
              </a:ext>
            </a:extLst>
          </p:cNvPr>
          <p:cNvSpPr txBox="1"/>
          <p:nvPr/>
        </p:nvSpPr>
        <p:spPr>
          <a:xfrm>
            <a:off x="670876" y="1164052"/>
            <a:ext cx="6214564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49"/>
              </a:lnSpc>
            </a:pPr>
            <a:r>
              <a:rPr lang="th-TH" sz="4392" b="1" dirty="0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การปฏิบัติงานจราจร</a:t>
            </a:r>
            <a:endParaRPr lang="en-US" sz="4392" b="1" dirty="0">
              <a:solidFill>
                <a:srgbClr val="000000"/>
              </a:solidFill>
              <a:latin typeface="Garuda Bold"/>
              <a:ea typeface="Garuda Bold"/>
              <a:cs typeface="Garuda Bold"/>
              <a:sym typeface="Garuda Bold"/>
            </a:endParaRP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5B0C911F-6D1E-4950-99C7-F2A17277BD05}"/>
              </a:ext>
            </a:extLst>
          </p:cNvPr>
          <p:cNvSpPr txBox="1"/>
          <p:nvPr/>
        </p:nvSpPr>
        <p:spPr>
          <a:xfrm>
            <a:off x="275505" y="10243793"/>
            <a:ext cx="7008989" cy="148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"/>
              </a:lnSpc>
              <a:spcBef>
                <a:spcPct val="0"/>
              </a:spcBef>
            </a:pPr>
            <a:r>
              <a:rPr lang="en-US" sz="899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ข้อความในย่อหน้าของคุณ</a:t>
            </a:r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25972656-D6C2-258F-EBB1-1DFA91D92C2B}"/>
              </a:ext>
            </a:extLst>
          </p:cNvPr>
          <p:cNvSpPr txBox="1"/>
          <p:nvPr/>
        </p:nvSpPr>
        <p:spPr>
          <a:xfrm>
            <a:off x="275505" y="10243793"/>
            <a:ext cx="7008989" cy="148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"/>
              </a:lnSpc>
              <a:spcBef>
                <a:spcPct val="0"/>
              </a:spcBef>
            </a:pPr>
            <a:r>
              <a:rPr lang="en-US" sz="899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ข้อความในย่อหน้าของคุณ</a:t>
            </a: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FCA09D1C-AD3A-E9AF-9301-F9785819374D}"/>
              </a:ext>
            </a:extLst>
          </p:cNvPr>
          <p:cNvSpPr txBox="1"/>
          <p:nvPr/>
        </p:nvSpPr>
        <p:spPr>
          <a:xfrm>
            <a:off x="966220" y="4653008"/>
            <a:ext cx="4876364" cy="4385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วันที่  15 มี.ค. 2568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ภายใต้การอำนวยการสั่งการของ 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พ.ต.อ. โสภณ  พรามณี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ผกก.สภ.นาดี 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พ.ต.ท.</a:t>
            </a:r>
            <a:r>
              <a:rPr lang="th-TH" sz="1343" b="1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ธันยวิช</a:t>
            </a: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มณีโชติ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รอง ผกก.ป.สภ.นาดี 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endParaRPr lang="th-TH" sz="1343" b="1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สั่งการให้  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พ.ต.ท.ธีรพง</a:t>
            </a:r>
            <a:r>
              <a:rPr lang="th-TH" sz="1343" b="1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ษ์</a:t>
            </a: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 องอาจ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   สวป.สภ.นาดี    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พร้อมด้วยชุดจราจร </a:t>
            </a:r>
            <a:r>
              <a:rPr lang="en-US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,</a:t>
            </a: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ร้อยเวร 20 และรถยนต์ 222 สภ.นาดี ว.20 </a:t>
            </a:r>
            <a:endParaRPr lang="en-US" sz="1343" b="1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ผู้ต้องหา ดังนี้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endParaRPr lang="th-TH" sz="1343" b="1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1. นาย สก</a:t>
            </a:r>
            <a:r>
              <a:rPr lang="th-TH" sz="1343" b="1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ัต</a:t>
            </a: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 แสนปาง  อายุ  37 ปี ที่อยู่ 418 ม.3 ต.นาดี อ.นาดี จ.ปราจีนบุรี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endParaRPr lang="th-TH" sz="1343" b="1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-ข้อหา เป็นผู้ขับขี่ขับรถในขณะเมาสุรา(ตาม พ.ร.บ.จราจรทางบก พ.ศ.2522 มาตรา43(2))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📌</a:t>
            </a:r>
          </a:p>
        </p:txBody>
      </p:sp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8AB0390F-5664-E27F-DE6B-3FF3E4FF4FF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5158" y="1981428"/>
            <a:ext cx="2286000" cy="263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027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A2DA2-5015-BC75-415B-758F3EAD4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EEE7EC0-557C-D966-15BB-05BC0F7059A0}"/>
              </a:ext>
            </a:extLst>
          </p:cNvPr>
          <p:cNvGrpSpPr/>
          <p:nvPr/>
        </p:nvGrpSpPr>
        <p:grpSpPr>
          <a:xfrm>
            <a:off x="275505" y="429157"/>
            <a:ext cx="7008989" cy="9833686"/>
            <a:chOff x="0" y="0"/>
            <a:chExt cx="3552493" cy="4984185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1D0B484-485D-96D5-7878-1EEB1104FF12}"/>
                </a:ext>
              </a:extLst>
            </p:cNvPr>
            <p:cNvSpPr/>
            <p:nvPr/>
          </p:nvSpPr>
          <p:spPr>
            <a:xfrm>
              <a:off x="0" y="0"/>
              <a:ext cx="3552493" cy="4984185"/>
            </a:xfrm>
            <a:custGeom>
              <a:avLst/>
              <a:gdLst/>
              <a:ahLst/>
              <a:cxnLst/>
              <a:rect l="l" t="t" r="r" b="b"/>
              <a:pathLst>
                <a:path w="3552493" h="4984185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0BA4FA83-537C-3B61-3EBB-56E991996A0C}"/>
                </a:ext>
              </a:extLst>
            </p:cNvPr>
            <p:cNvSpPr txBox="1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12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0808DF80-4AD6-CCC9-785D-975B672F3B36}"/>
              </a:ext>
            </a:extLst>
          </p:cNvPr>
          <p:cNvGrpSpPr/>
          <p:nvPr/>
        </p:nvGrpSpPr>
        <p:grpSpPr>
          <a:xfrm>
            <a:off x="-115317" y="-832070"/>
            <a:ext cx="3115660" cy="2810981"/>
            <a:chOff x="0" y="0"/>
            <a:chExt cx="4154213" cy="3747975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AB6AF30-AB87-B89D-4DD3-4B9505637D7F}"/>
                </a:ext>
              </a:extLst>
            </p:cNvPr>
            <p:cNvSpPr/>
            <p:nvPr/>
          </p:nvSpPr>
          <p:spPr>
            <a:xfrm flipV="1">
              <a:off x="0" y="1109427"/>
              <a:ext cx="2638548" cy="2638548"/>
            </a:xfrm>
            <a:custGeom>
              <a:avLst/>
              <a:gdLst/>
              <a:ahLst/>
              <a:cxnLst/>
              <a:rect l="l" t="t" r="r" b="b"/>
              <a:pathLst>
                <a:path w="2638548" h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9D06C8A0-50DC-9355-F2B7-D542F8B55000}"/>
                </a:ext>
              </a:extLst>
            </p:cNvPr>
            <p:cNvSpPr/>
            <p:nvPr/>
          </p:nvSpPr>
          <p:spPr>
            <a:xfrm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l="l" t="t" r="r" b="b"/>
              <a:pathLst>
                <a:path w="2867857" h="1454786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883D4704-AABF-B29D-DB45-1DFC857A5AEB}"/>
              </a:ext>
            </a:extLst>
          </p:cNvPr>
          <p:cNvGrpSpPr/>
          <p:nvPr/>
        </p:nvGrpSpPr>
        <p:grpSpPr>
          <a:xfrm>
            <a:off x="4479922" y="7752240"/>
            <a:ext cx="3606325" cy="3515804"/>
            <a:chOff x="0" y="0"/>
            <a:chExt cx="4808434" cy="4687738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45AC6D38-E7ED-E46B-5DFE-2F74A1FC7218}"/>
                </a:ext>
              </a:extLst>
            </p:cNvPr>
            <p:cNvSpPr/>
            <p:nvPr/>
          </p:nvSpPr>
          <p:spPr>
            <a:xfrm flipH="1">
              <a:off x="1211255" y="1000982"/>
              <a:ext cx="2932893" cy="2932893"/>
            </a:xfrm>
            <a:custGeom>
              <a:avLst/>
              <a:gdLst/>
              <a:ahLst/>
              <a:cxnLst/>
              <a:rect l="l" t="t" r="r" b="b"/>
              <a:pathLst>
                <a:path w="2932893" h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51D410FD-FA5C-C316-A728-0C4617FB6921}"/>
                </a:ext>
              </a:extLst>
            </p:cNvPr>
            <p:cNvSpPr/>
            <p:nvPr/>
          </p:nvSpPr>
          <p:spPr>
            <a:xfrm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l="l" t="t" r="r" b="b"/>
              <a:pathLst>
                <a:path w="2433065" h="1026311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69B921B0-AF5B-216A-8416-794281EE9E07}"/>
                </a:ext>
              </a:extLst>
            </p:cNvPr>
            <p:cNvSpPr/>
            <p:nvPr/>
          </p:nvSpPr>
          <p:spPr>
            <a:xfrm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l="l" t="t" r="r" b="b"/>
              <a:pathLst>
                <a:path w="2249469" h="1124735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673CD38C-BFE6-C64A-4DA9-B5E616493B30}"/>
              </a:ext>
            </a:extLst>
          </p:cNvPr>
          <p:cNvGrpSpPr/>
          <p:nvPr/>
        </p:nvGrpSpPr>
        <p:grpSpPr>
          <a:xfrm>
            <a:off x="190094" y="9620381"/>
            <a:ext cx="2705380" cy="927726"/>
            <a:chOff x="0" y="0"/>
            <a:chExt cx="3607174" cy="1236967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57B85E1-E6A4-CFA6-818D-B7585F85FFF4}"/>
                </a:ext>
              </a:extLst>
            </p:cNvPr>
            <p:cNvSpPr/>
            <p:nvPr/>
          </p:nvSpPr>
          <p:spPr>
            <a:xfrm>
              <a:off x="0" y="0"/>
              <a:ext cx="301370" cy="1236967"/>
            </a:xfrm>
            <a:custGeom>
              <a:avLst/>
              <a:gdLst/>
              <a:ahLst/>
              <a:cxnLst/>
              <a:rect l="l" t="t" r="r" b="b"/>
              <a:pathLst>
                <a:path w="301370" h="1236967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0C50009C-721D-A3C0-1207-2947FBF904E8}"/>
                </a:ext>
              </a:extLst>
            </p:cNvPr>
            <p:cNvSpPr/>
            <p:nvPr/>
          </p:nvSpPr>
          <p:spPr>
            <a:xfrm>
              <a:off x="396437" y="959623"/>
              <a:ext cx="897289" cy="277344"/>
            </a:xfrm>
            <a:custGeom>
              <a:avLst/>
              <a:gdLst/>
              <a:ahLst/>
              <a:cxnLst/>
              <a:rect l="l" t="t" r="r" b="b"/>
              <a:pathLst>
                <a:path w="897289" h="277344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6C3E4DE7-8F89-CFE8-68F2-B643A3D088A6}"/>
                </a:ext>
              </a:extLst>
            </p:cNvPr>
            <p:cNvSpPr/>
            <p:nvPr/>
          </p:nvSpPr>
          <p:spPr>
            <a:xfrm>
              <a:off x="1428582" y="1141902"/>
              <a:ext cx="2178591" cy="95066"/>
            </a:xfrm>
            <a:custGeom>
              <a:avLst/>
              <a:gdLst/>
              <a:ahLst/>
              <a:cxnLst/>
              <a:rect l="l" t="t" r="r" b="b"/>
              <a:pathLst>
                <a:path w="2178591" h="95066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5E1E5D3F-58C7-9F18-FCB6-7576B58E26BA}"/>
              </a:ext>
            </a:extLst>
          </p:cNvPr>
          <p:cNvGrpSpPr/>
          <p:nvPr/>
        </p:nvGrpSpPr>
        <p:grpSpPr>
          <a:xfrm>
            <a:off x="4556372" y="122051"/>
            <a:ext cx="2861171" cy="997576"/>
            <a:chOff x="0" y="0"/>
            <a:chExt cx="3814895" cy="1330102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67BB5FCF-A460-001C-4234-CF607EB5C45B}"/>
                </a:ext>
              </a:extLst>
            </p:cNvPr>
            <p:cNvSpPr/>
            <p:nvPr/>
          </p:nvSpPr>
          <p:spPr>
            <a:xfrm>
              <a:off x="3490833" y="0"/>
              <a:ext cx="324061" cy="1330102"/>
            </a:xfrm>
            <a:custGeom>
              <a:avLst/>
              <a:gdLst/>
              <a:ahLst/>
              <a:cxnLst/>
              <a:rect l="l" t="t" r="r" b="b"/>
              <a:pathLst>
                <a:path w="324061" h="1330102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22CDA139-1B82-7208-4139-FB84AFA3A580}"/>
                </a:ext>
              </a:extLst>
            </p:cNvPr>
            <p:cNvSpPr/>
            <p:nvPr/>
          </p:nvSpPr>
          <p:spPr>
            <a:xfrm flipH="1">
              <a:off x="2461704" y="0"/>
              <a:ext cx="964848" cy="298226"/>
            </a:xfrm>
            <a:custGeom>
              <a:avLst/>
              <a:gdLst/>
              <a:ahLst/>
              <a:cxnLst/>
              <a:rect l="l" t="t" r="r" b="b"/>
              <a:pathLst>
                <a:path w="964848" h="298226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98FBCE0B-1BC8-4CFF-517F-38477CA5DFFE}"/>
                </a:ext>
              </a:extLst>
            </p:cNvPr>
            <p:cNvSpPr/>
            <p:nvPr/>
          </p:nvSpPr>
          <p:spPr>
            <a:xfrm>
              <a:off x="0" y="84240"/>
              <a:ext cx="2342624" cy="102224"/>
            </a:xfrm>
            <a:custGeom>
              <a:avLst/>
              <a:gdLst/>
              <a:ahLst/>
              <a:cxnLst/>
              <a:rect l="l" t="t" r="r" b="b"/>
              <a:pathLst>
                <a:path w="2342624" h="1022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TextBox 23">
            <a:extLst>
              <a:ext uri="{FF2B5EF4-FFF2-40B4-BE49-F238E27FC236}">
                <a16:creationId xmlns:a16="http://schemas.microsoft.com/office/drawing/2014/main" id="{8AB01AB0-8F0B-F7A5-DDDC-31759673BFBB}"/>
              </a:ext>
            </a:extLst>
          </p:cNvPr>
          <p:cNvSpPr txBox="1"/>
          <p:nvPr/>
        </p:nvSpPr>
        <p:spPr>
          <a:xfrm>
            <a:off x="589436" y="1391239"/>
            <a:ext cx="6214564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49"/>
              </a:lnSpc>
            </a:pPr>
            <a:r>
              <a:rPr lang="th-TH" sz="4392" b="1" dirty="0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การปฏิบัติงานจราจร</a:t>
            </a:r>
            <a:endParaRPr lang="en-US" sz="4392" b="1" dirty="0">
              <a:solidFill>
                <a:srgbClr val="000000"/>
              </a:solidFill>
              <a:latin typeface="Garuda Bold"/>
              <a:ea typeface="Garuda Bold"/>
              <a:cs typeface="Garuda Bold"/>
              <a:sym typeface="Garuda Bold"/>
            </a:endParaRP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1186F125-92DA-EDE8-AE3F-F1A5B8B24B4D}"/>
              </a:ext>
            </a:extLst>
          </p:cNvPr>
          <p:cNvSpPr txBox="1"/>
          <p:nvPr/>
        </p:nvSpPr>
        <p:spPr>
          <a:xfrm>
            <a:off x="275505" y="10243793"/>
            <a:ext cx="7008989" cy="148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"/>
              </a:lnSpc>
              <a:spcBef>
                <a:spcPct val="0"/>
              </a:spcBef>
            </a:pPr>
            <a:r>
              <a:rPr lang="en-US" sz="899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ข้อความในย่อหน้าของคุณ</a:t>
            </a:r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17D2F0A6-50B3-F2B7-5A49-43DCAC3CCFAC}"/>
              </a:ext>
            </a:extLst>
          </p:cNvPr>
          <p:cNvSpPr txBox="1"/>
          <p:nvPr/>
        </p:nvSpPr>
        <p:spPr>
          <a:xfrm>
            <a:off x="275505" y="10243793"/>
            <a:ext cx="7008989" cy="148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"/>
              </a:lnSpc>
              <a:spcBef>
                <a:spcPct val="0"/>
              </a:spcBef>
            </a:pPr>
            <a:r>
              <a:rPr lang="en-US" sz="899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ข้อความในย่อหน้าของคุณ</a:t>
            </a: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5DBB0829-38A0-A89A-8BC6-3E28DD11B332}"/>
              </a:ext>
            </a:extLst>
          </p:cNvPr>
          <p:cNvSpPr txBox="1"/>
          <p:nvPr/>
        </p:nvSpPr>
        <p:spPr>
          <a:xfrm>
            <a:off x="1182498" y="5025900"/>
            <a:ext cx="4876364" cy="4873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วันนี้ (  10 มี.ค. 2568 )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เวลา 14.00-15.30 น.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ภายใต้การอำนวยการของ 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en-US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🔸</a:t>
            </a: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พ.ต.อ.โสภณ พรามณี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    ผกก.สภ.นาดี. 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en-US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🔸</a:t>
            </a: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พ.ต.ท.</a:t>
            </a:r>
            <a:r>
              <a:rPr lang="th-TH" sz="1343" b="1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ธันยวิช</a:t>
            </a: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มณีโชติ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    รอง ผกก.ป.สภ.นาดี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     พ.ต.ท.ธีรพง</a:t>
            </a:r>
            <a:r>
              <a:rPr lang="th-TH" sz="1343" b="1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ษ์</a:t>
            </a: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. องอาจ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     สวป.สภ.นาดี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ได้สั่งการให้  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นาดี 60 พร้อม กำลัง 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⭕️ ดำเนินการกวดขันวินัยจราจร และป้องกันเหตุอาชญากรรม บนถนนพื้นที่รับผิดชอบ  ตั้งจุด ว.43 ถนน 3290 สำพันตา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ผลการปฏิบัติ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ดำเนินการออกใบสั่งจราจร 5 ราย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ตรวจค้น -รถยนต์ 2 คัน 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              -รถ</a:t>
            </a:r>
            <a:r>
              <a:rPr lang="th-TH" sz="1343" b="1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จยย</a:t>
            </a: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. 5 คัน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              -บุคคล   5 คน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 ไม่พบสิ่งของผิด</a:t>
            </a:r>
            <a:r>
              <a:rPr lang="th-TH" sz="1343" b="1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กฏหมาย</a:t>
            </a:r>
            <a:endParaRPr lang="th-TH" sz="1343" b="1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📌</a:t>
            </a:r>
          </a:p>
        </p:txBody>
      </p:sp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E90DDF04-6714-29C3-E708-8F7A739E934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121" y="2691650"/>
            <a:ext cx="2218765" cy="1664449"/>
          </a:xfrm>
          <a:prstGeom prst="rect">
            <a:avLst/>
          </a:prstGeom>
        </p:spPr>
      </p:pic>
      <p:pic>
        <p:nvPicPr>
          <p:cNvPr id="29" name="รูปภาพ 28">
            <a:extLst>
              <a:ext uri="{FF2B5EF4-FFF2-40B4-BE49-F238E27FC236}">
                <a16:creationId xmlns:a16="http://schemas.microsoft.com/office/drawing/2014/main" id="{58B92DF9-FEEA-0167-3811-7028CB3C679D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3600" y="2679700"/>
            <a:ext cx="2217263" cy="1664450"/>
          </a:xfrm>
          <a:prstGeom prst="rect">
            <a:avLst/>
          </a:prstGeom>
        </p:spPr>
      </p:pic>
      <p:pic>
        <p:nvPicPr>
          <p:cNvPr id="30" name="รูปภาพ 29">
            <a:extLst>
              <a:ext uri="{FF2B5EF4-FFF2-40B4-BE49-F238E27FC236}">
                <a16:creationId xmlns:a16="http://schemas.microsoft.com/office/drawing/2014/main" id="{96A6CB2E-CC81-F76C-7333-6FB16D99386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8408" y="2678231"/>
            <a:ext cx="2218765" cy="166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22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90401E-3C0B-DAAC-A8EB-DD700F178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0B463D5-1AF4-8911-B17B-6BF6B142B77B}"/>
              </a:ext>
            </a:extLst>
          </p:cNvPr>
          <p:cNvGrpSpPr/>
          <p:nvPr/>
        </p:nvGrpSpPr>
        <p:grpSpPr>
          <a:xfrm>
            <a:off x="275505" y="429157"/>
            <a:ext cx="7008989" cy="9833686"/>
            <a:chOff x="0" y="0"/>
            <a:chExt cx="3552493" cy="4984185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BE8E088-5200-65EB-1AB0-0DD1D3972270}"/>
                </a:ext>
              </a:extLst>
            </p:cNvPr>
            <p:cNvSpPr/>
            <p:nvPr/>
          </p:nvSpPr>
          <p:spPr>
            <a:xfrm>
              <a:off x="0" y="0"/>
              <a:ext cx="3552493" cy="4984185"/>
            </a:xfrm>
            <a:custGeom>
              <a:avLst/>
              <a:gdLst/>
              <a:ahLst/>
              <a:cxnLst/>
              <a:rect l="l" t="t" r="r" b="b"/>
              <a:pathLst>
                <a:path w="3552493" h="4984185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22F3AD94-0E40-4022-7A14-D0F426177D28}"/>
                </a:ext>
              </a:extLst>
            </p:cNvPr>
            <p:cNvSpPr txBox="1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12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BD3352F2-9B0E-DC19-571A-D2DF8CD3C415}"/>
              </a:ext>
            </a:extLst>
          </p:cNvPr>
          <p:cNvGrpSpPr/>
          <p:nvPr/>
        </p:nvGrpSpPr>
        <p:grpSpPr>
          <a:xfrm>
            <a:off x="-115317" y="-832070"/>
            <a:ext cx="3115660" cy="2810981"/>
            <a:chOff x="0" y="0"/>
            <a:chExt cx="4154213" cy="3747975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3D4FED50-0CA0-47DC-F505-E98BADE29654}"/>
                </a:ext>
              </a:extLst>
            </p:cNvPr>
            <p:cNvSpPr/>
            <p:nvPr/>
          </p:nvSpPr>
          <p:spPr>
            <a:xfrm flipV="1">
              <a:off x="0" y="1109427"/>
              <a:ext cx="2638548" cy="2638548"/>
            </a:xfrm>
            <a:custGeom>
              <a:avLst/>
              <a:gdLst/>
              <a:ahLst/>
              <a:cxnLst/>
              <a:rect l="l" t="t" r="r" b="b"/>
              <a:pathLst>
                <a:path w="2638548" h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DDBDD2D1-4601-BAD4-5148-B1EE43D9FBD5}"/>
                </a:ext>
              </a:extLst>
            </p:cNvPr>
            <p:cNvSpPr/>
            <p:nvPr/>
          </p:nvSpPr>
          <p:spPr>
            <a:xfrm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l="l" t="t" r="r" b="b"/>
              <a:pathLst>
                <a:path w="2867857" h="1454786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1A23257B-66C3-8B27-2E9A-1354685AAF5F}"/>
              </a:ext>
            </a:extLst>
          </p:cNvPr>
          <p:cNvGrpSpPr/>
          <p:nvPr/>
        </p:nvGrpSpPr>
        <p:grpSpPr>
          <a:xfrm>
            <a:off x="4479922" y="7752240"/>
            <a:ext cx="3606325" cy="3515804"/>
            <a:chOff x="0" y="0"/>
            <a:chExt cx="4808434" cy="4687738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6E1C5857-4BBE-66A7-6CB2-00530E021699}"/>
                </a:ext>
              </a:extLst>
            </p:cNvPr>
            <p:cNvSpPr/>
            <p:nvPr/>
          </p:nvSpPr>
          <p:spPr>
            <a:xfrm flipH="1">
              <a:off x="1211255" y="1000982"/>
              <a:ext cx="2932893" cy="2932893"/>
            </a:xfrm>
            <a:custGeom>
              <a:avLst/>
              <a:gdLst/>
              <a:ahLst/>
              <a:cxnLst/>
              <a:rect l="l" t="t" r="r" b="b"/>
              <a:pathLst>
                <a:path w="2932893" h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9891B23C-B1B1-2A23-32C4-32890DE81098}"/>
                </a:ext>
              </a:extLst>
            </p:cNvPr>
            <p:cNvSpPr/>
            <p:nvPr/>
          </p:nvSpPr>
          <p:spPr>
            <a:xfrm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l="l" t="t" r="r" b="b"/>
              <a:pathLst>
                <a:path w="2433065" h="1026311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94CA10A2-EB69-A30B-4156-2A1ABCFB30A2}"/>
                </a:ext>
              </a:extLst>
            </p:cNvPr>
            <p:cNvSpPr/>
            <p:nvPr/>
          </p:nvSpPr>
          <p:spPr>
            <a:xfrm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l="l" t="t" r="r" b="b"/>
              <a:pathLst>
                <a:path w="2249469" h="1124735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FCF09DC8-33F8-6E72-7333-33A7321D8EDF}"/>
              </a:ext>
            </a:extLst>
          </p:cNvPr>
          <p:cNvGrpSpPr/>
          <p:nvPr/>
        </p:nvGrpSpPr>
        <p:grpSpPr>
          <a:xfrm>
            <a:off x="190094" y="9620381"/>
            <a:ext cx="2705380" cy="927726"/>
            <a:chOff x="0" y="0"/>
            <a:chExt cx="3607174" cy="1236967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21AE18E8-BC12-6FEA-BD76-6B1668770F67}"/>
                </a:ext>
              </a:extLst>
            </p:cNvPr>
            <p:cNvSpPr/>
            <p:nvPr/>
          </p:nvSpPr>
          <p:spPr>
            <a:xfrm>
              <a:off x="0" y="0"/>
              <a:ext cx="301370" cy="1236967"/>
            </a:xfrm>
            <a:custGeom>
              <a:avLst/>
              <a:gdLst/>
              <a:ahLst/>
              <a:cxnLst/>
              <a:rect l="l" t="t" r="r" b="b"/>
              <a:pathLst>
                <a:path w="301370" h="1236967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222BE2D3-FF7C-04C8-831A-1A23D1B138AA}"/>
                </a:ext>
              </a:extLst>
            </p:cNvPr>
            <p:cNvSpPr/>
            <p:nvPr/>
          </p:nvSpPr>
          <p:spPr>
            <a:xfrm>
              <a:off x="396437" y="959623"/>
              <a:ext cx="897289" cy="277344"/>
            </a:xfrm>
            <a:custGeom>
              <a:avLst/>
              <a:gdLst/>
              <a:ahLst/>
              <a:cxnLst/>
              <a:rect l="l" t="t" r="r" b="b"/>
              <a:pathLst>
                <a:path w="897289" h="277344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85111A92-F678-3DE2-5FD3-0F9F4A41D38F}"/>
                </a:ext>
              </a:extLst>
            </p:cNvPr>
            <p:cNvSpPr/>
            <p:nvPr/>
          </p:nvSpPr>
          <p:spPr>
            <a:xfrm>
              <a:off x="1428582" y="1141902"/>
              <a:ext cx="2178591" cy="95066"/>
            </a:xfrm>
            <a:custGeom>
              <a:avLst/>
              <a:gdLst/>
              <a:ahLst/>
              <a:cxnLst/>
              <a:rect l="l" t="t" r="r" b="b"/>
              <a:pathLst>
                <a:path w="2178591" h="95066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FDA35A39-966D-6952-31EF-0BB061D2EBE5}"/>
              </a:ext>
            </a:extLst>
          </p:cNvPr>
          <p:cNvGrpSpPr/>
          <p:nvPr/>
        </p:nvGrpSpPr>
        <p:grpSpPr>
          <a:xfrm>
            <a:off x="4556372" y="122051"/>
            <a:ext cx="2861171" cy="997576"/>
            <a:chOff x="0" y="0"/>
            <a:chExt cx="3814895" cy="1330102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2BD51AC2-EDD9-92FE-15E4-AE5F0E571101}"/>
                </a:ext>
              </a:extLst>
            </p:cNvPr>
            <p:cNvSpPr/>
            <p:nvPr/>
          </p:nvSpPr>
          <p:spPr>
            <a:xfrm>
              <a:off x="3490833" y="0"/>
              <a:ext cx="324061" cy="1330102"/>
            </a:xfrm>
            <a:custGeom>
              <a:avLst/>
              <a:gdLst/>
              <a:ahLst/>
              <a:cxnLst/>
              <a:rect l="l" t="t" r="r" b="b"/>
              <a:pathLst>
                <a:path w="324061" h="1330102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F42C14FF-16F2-F003-4717-0E2E073D78AC}"/>
                </a:ext>
              </a:extLst>
            </p:cNvPr>
            <p:cNvSpPr/>
            <p:nvPr/>
          </p:nvSpPr>
          <p:spPr>
            <a:xfrm flipH="1">
              <a:off x="2461704" y="0"/>
              <a:ext cx="964848" cy="298226"/>
            </a:xfrm>
            <a:custGeom>
              <a:avLst/>
              <a:gdLst/>
              <a:ahLst/>
              <a:cxnLst/>
              <a:rect l="l" t="t" r="r" b="b"/>
              <a:pathLst>
                <a:path w="964848" h="298226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AA33B405-7BD6-472E-053E-E20C7AE3492B}"/>
                </a:ext>
              </a:extLst>
            </p:cNvPr>
            <p:cNvSpPr/>
            <p:nvPr/>
          </p:nvSpPr>
          <p:spPr>
            <a:xfrm>
              <a:off x="0" y="84240"/>
              <a:ext cx="2342624" cy="102224"/>
            </a:xfrm>
            <a:custGeom>
              <a:avLst/>
              <a:gdLst/>
              <a:ahLst/>
              <a:cxnLst/>
              <a:rect l="l" t="t" r="r" b="b"/>
              <a:pathLst>
                <a:path w="2342624" h="1022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TextBox 23">
            <a:extLst>
              <a:ext uri="{FF2B5EF4-FFF2-40B4-BE49-F238E27FC236}">
                <a16:creationId xmlns:a16="http://schemas.microsoft.com/office/drawing/2014/main" id="{FB0B605B-4063-DE84-410B-ED05DA1E7961}"/>
              </a:ext>
            </a:extLst>
          </p:cNvPr>
          <p:cNvSpPr txBox="1"/>
          <p:nvPr/>
        </p:nvSpPr>
        <p:spPr>
          <a:xfrm>
            <a:off x="589436" y="1391239"/>
            <a:ext cx="6214564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49"/>
              </a:lnSpc>
            </a:pPr>
            <a:r>
              <a:rPr lang="th-TH" sz="4392" b="1" dirty="0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การประชุม</a:t>
            </a:r>
            <a:endParaRPr lang="en-US" sz="4392" b="1" dirty="0">
              <a:solidFill>
                <a:srgbClr val="000000"/>
              </a:solidFill>
              <a:latin typeface="Garuda Bold"/>
              <a:ea typeface="Garuda Bold"/>
              <a:cs typeface="Garuda Bold"/>
              <a:sym typeface="Garuda Bold"/>
            </a:endParaRP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06EABB38-27FF-7AFB-E2DF-E3897C008BAD}"/>
              </a:ext>
            </a:extLst>
          </p:cNvPr>
          <p:cNvSpPr txBox="1"/>
          <p:nvPr/>
        </p:nvSpPr>
        <p:spPr>
          <a:xfrm>
            <a:off x="275505" y="10243793"/>
            <a:ext cx="7008989" cy="148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"/>
              </a:lnSpc>
              <a:spcBef>
                <a:spcPct val="0"/>
              </a:spcBef>
            </a:pPr>
            <a:r>
              <a:rPr lang="en-US" sz="899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ข้อความในย่อหน้าของคุณ</a:t>
            </a:r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DF0C8BC6-45E3-85DF-3D37-03EBDD9963B9}"/>
              </a:ext>
            </a:extLst>
          </p:cNvPr>
          <p:cNvSpPr txBox="1"/>
          <p:nvPr/>
        </p:nvSpPr>
        <p:spPr>
          <a:xfrm>
            <a:off x="275505" y="10243793"/>
            <a:ext cx="7008989" cy="148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"/>
              </a:lnSpc>
              <a:spcBef>
                <a:spcPct val="0"/>
              </a:spcBef>
            </a:pPr>
            <a:r>
              <a:rPr lang="en-US" sz="899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ข้อความในย่อหน้าของคุณ</a:t>
            </a: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C2718FB0-E704-8326-26F6-C123DA89AF5A}"/>
              </a:ext>
            </a:extLst>
          </p:cNvPr>
          <p:cNvSpPr txBox="1"/>
          <p:nvPr/>
        </p:nvSpPr>
        <p:spPr>
          <a:xfrm>
            <a:off x="1160389" y="5254663"/>
            <a:ext cx="4876364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 </a:t>
            </a:r>
            <a:r>
              <a:rPr lang="en-US" sz="1343" b="1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วันที่</a:t>
            </a: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 10 มีนาคม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256</a:t>
            </a:r>
            <a:r>
              <a:rPr lang="th-TH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8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</a:t>
            </a: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เวลา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</a:t>
            </a:r>
            <a:r>
              <a:rPr lang="th-TH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10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.</a:t>
            </a: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0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0น.</a:t>
            </a: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พ.ต.ท.ธ</a:t>
            </a:r>
            <a:r>
              <a:rPr lang="th-TH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ันยวิช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</a:t>
            </a:r>
            <a:r>
              <a:rPr lang="th-TH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มณีโชติ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รอง ผกก.ป.</a:t>
            </a: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สภ.นาดี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</a:t>
            </a: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ได้</a:t>
            </a: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เรียกชุดจราจร</a:t>
            </a: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th-TH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ร่วมประชุม ชี้แจ้งการปฏิบัติงานกับชุดจราจร</a:t>
            </a: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ณ สภ.นาดี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📌</a:t>
            </a:r>
          </a:p>
        </p:txBody>
      </p:sp>
      <p:pic>
        <p:nvPicPr>
          <p:cNvPr id="28" name="รูปภาพ 27">
            <a:extLst>
              <a:ext uri="{FF2B5EF4-FFF2-40B4-BE49-F238E27FC236}">
                <a16:creationId xmlns:a16="http://schemas.microsoft.com/office/drawing/2014/main" id="{9C83D33E-E54F-CFFD-12C0-BB824FAF6AD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7449" y="2565076"/>
            <a:ext cx="2280157" cy="1734816"/>
          </a:xfrm>
          <a:prstGeom prst="rect">
            <a:avLst/>
          </a:prstGeom>
        </p:spPr>
      </p:pic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id="{0706DFFC-2F3D-7721-FCDF-3E264599906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451" y="2534431"/>
            <a:ext cx="2285999" cy="1754967"/>
          </a:xfrm>
          <a:prstGeom prst="rect">
            <a:avLst/>
          </a:prstGeom>
        </p:spPr>
      </p:pic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659EB6B4-3306-E08E-2E99-F52A360E3F1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1450" y="2554582"/>
            <a:ext cx="2262542" cy="173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562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290BA2-A81F-D66F-B6A4-85C90C60F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534D865-F60E-139C-5FAE-1D2A0240EF99}"/>
              </a:ext>
            </a:extLst>
          </p:cNvPr>
          <p:cNvGrpSpPr/>
          <p:nvPr/>
        </p:nvGrpSpPr>
        <p:grpSpPr>
          <a:xfrm>
            <a:off x="275505" y="429157"/>
            <a:ext cx="7008989" cy="9833686"/>
            <a:chOff x="0" y="0"/>
            <a:chExt cx="3552493" cy="4984185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EA31563-E0D6-51E8-D708-F9396EA8C123}"/>
                </a:ext>
              </a:extLst>
            </p:cNvPr>
            <p:cNvSpPr/>
            <p:nvPr/>
          </p:nvSpPr>
          <p:spPr>
            <a:xfrm>
              <a:off x="0" y="0"/>
              <a:ext cx="3552493" cy="4984185"/>
            </a:xfrm>
            <a:custGeom>
              <a:avLst/>
              <a:gdLst/>
              <a:ahLst/>
              <a:cxnLst/>
              <a:rect l="l" t="t" r="r" b="b"/>
              <a:pathLst>
                <a:path w="3552493" h="4984185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C6274BC-6955-CCCA-4FD2-5EC6D58EDC8E}"/>
                </a:ext>
              </a:extLst>
            </p:cNvPr>
            <p:cNvSpPr txBox="1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12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F5D9ED1F-862C-ACF4-6627-F6DB1D0025F1}"/>
              </a:ext>
            </a:extLst>
          </p:cNvPr>
          <p:cNvGrpSpPr/>
          <p:nvPr/>
        </p:nvGrpSpPr>
        <p:grpSpPr>
          <a:xfrm>
            <a:off x="-115317" y="-832070"/>
            <a:ext cx="3115660" cy="2810981"/>
            <a:chOff x="0" y="0"/>
            <a:chExt cx="4154213" cy="3747975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54D293F1-6635-C69E-3F4E-217314A2BC6C}"/>
                </a:ext>
              </a:extLst>
            </p:cNvPr>
            <p:cNvSpPr/>
            <p:nvPr/>
          </p:nvSpPr>
          <p:spPr>
            <a:xfrm flipV="1">
              <a:off x="0" y="1109427"/>
              <a:ext cx="2638548" cy="2638548"/>
            </a:xfrm>
            <a:custGeom>
              <a:avLst/>
              <a:gdLst/>
              <a:ahLst/>
              <a:cxnLst/>
              <a:rect l="l" t="t" r="r" b="b"/>
              <a:pathLst>
                <a:path w="2638548" h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C21DACAE-ABE0-F66E-C1E0-A81C20A254C6}"/>
                </a:ext>
              </a:extLst>
            </p:cNvPr>
            <p:cNvSpPr/>
            <p:nvPr/>
          </p:nvSpPr>
          <p:spPr>
            <a:xfrm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l="l" t="t" r="r" b="b"/>
              <a:pathLst>
                <a:path w="2867857" h="1454786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6BAE4917-8B8A-F124-A13C-33689A0327FD}"/>
              </a:ext>
            </a:extLst>
          </p:cNvPr>
          <p:cNvGrpSpPr/>
          <p:nvPr/>
        </p:nvGrpSpPr>
        <p:grpSpPr>
          <a:xfrm>
            <a:off x="4479922" y="7752240"/>
            <a:ext cx="3606325" cy="3515804"/>
            <a:chOff x="0" y="0"/>
            <a:chExt cx="4808434" cy="4687738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31D486DD-7312-2B38-A4C7-D9F3017D682A}"/>
                </a:ext>
              </a:extLst>
            </p:cNvPr>
            <p:cNvSpPr/>
            <p:nvPr/>
          </p:nvSpPr>
          <p:spPr>
            <a:xfrm flipH="1">
              <a:off x="1211255" y="1000982"/>
              <a:ext cx="2932893" cy="2932893"/>
            </a:xfrm>
            <a:custGeom>
              <a:avLst/>
              <a:gdLst/>
              <a:ahLst/>
              <a:cxnLst/>
              <a:rect l="l" t="t" r="r" b="b"/>
              <a:pathLst>
                <a:path w="2932893" h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53445760-91A7-6C2A-C4B0-BC741A1523CA}"/>
                </a:ext>
              </a:extLst>
            </p:cNvPr>
            <p:cNvSpPr/>
            <p:nvPr/>
          </p:nvSpPr>
          <p:spPr>
            <a:xfrm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l="l" t="t" r="r" b="b"/>
              <a:pathLst>
                <a:path w="2433065" h="1026311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FC178851-4856-8E99-D02D-28594D5777B7}"/>
                </a:ext>
              </a:extLst>
            </p:cNvPr>
            <p:cNvSpPr/>
            <p:nvPr/>
          </p:nvSpPr>
          <p:spPr>
            <a:xfrm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l="l" t="t" r="r" b="b"/>
              <a:pathLst>
                <a:path w="2249469" h="1124735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6475C70C-5781-9ACB-FE10-4B19360EB33B}"/>
              </a:ext>
            </a:extLst>
          </p:cNvPr>
          <p:cNvGrpSpPr/>
          <p:nvPr/>
        </p:nvGrpSpPr>
        <p:grpSpPr>
          <a:xfrm>
            <a:off x="190094" y="9620381"/>
            <a:ext cx="2705380" cy="927726"/>
            <a:chOff x="0" y="0"/>
            <a:chExt cx="3607174" cy="1236967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0BA5720B-48DA-9DE2-7719-2F34B194DC05}"/>
                </a:ext>
              </a:extLst>
            </p:cNvPr>
            <p:cNvSpPr/>
            <p:nvPr/>
          </p:nvSpPr>
          <p:spPr>
            <a:xfrm>
              <a:off x="0" y="0"/>
              <a:ext cx="301370" cy="1236967"/>
            </a:xfrm>
            <a:custGeom>
              <a:avLst/>
              <a:gdLst/>
              <a:ahLst/>
              <a:cxnLst/>
              <a:rect l="l" t="t" r="r" b="b"/>
              <a:pathLst>
                <a:path w="301370" h="1236967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3909ED85-2CEA-F0E0-D2CB-82CF5F03DC7C}"/>
                </a:ext>
              </a:extLst>
            </p:cNvPr>
            <p:cNvSpPr/>
            <p:nvPr/>
          </p:nvSpPr>
          <p:spPr>
            <a:xfrm>
              <a:off x="396437" y="959623"/>
              <a:ext cx="897289" cy="277344"/>
            </a:xfrm>
            <a:custGeom>
              <a:avLst/>
              <a:gdLst/>
              <a:ahLst/>
              <a:cxnLst/>
              <a:rect l="l" t="t" r="r" b="b"/>
              <a:pathLst>
                <a:path w="897289" h="277344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335AC94C-B2C5-1CA0-BCBC-DD5620101101}"/>
                </a:ext>
              </a:extLst>
            </p:cNvPr>
            <p:cNvSpPr/>
            <p:nvPr/>
          </p:nvSpPr>
          <p:spPr>
            <a:xfrm>
              <a:off x="1428582" y="1141902"/>
              <a:ext cx="2178591" cy="95066"/>
            </a:xfrm>
            <a:custGeom>
              <a:avLst/>
              <a:gdLst/>
              <a:ahLst/>
              <a:cxnLst/>
              <a:rect l="l" t="t" r="r" b="b"/>
              <a:pathLst>
                <a:path w="2178591" h="95066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535F0CD9-6E4B-94B5-71C6-AD98926461ED}"/>
              </a:ext>
            </a:extLst>
          </p:cNvPr>
          <p:cNvGrpSpPr/>
          <p:nvPr/>
        </p:nvGrpSpPr>
        <p:grpSpPr>
          <a:xfrm>
            <a:off x="4556372" y="122051"/>
            <a:ext cx="2861171" cy="997576"/>
            <a:chOff x="0" y="0"/>
            <a:chExt cx="3814895" cy="1330102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80BC90CC-17C8-1072-9184-7918B55970D5}"/>
                </a:ext>
              </a:extLst>
            </p:cNvPr>
            <p:cNvSpPr/>
            <p:nvPr/>
          </p:nvSpPr>
          <p:spPr>
            <a:xfrm>
              <a:off x="3490833" y="0"/>
              <a:ext cx="324061" cy="1330102"/>
            </a:xfrm>
            <a:custGeom>
              <a:avLst/>
              <a:gdLst/>
              <a:ahLst/>
              <a:cxnLst/>
              <a:rect l="l" t="t" r="r" b="b"/>
              <a:pathLst>
                <a:path w="324061" h="1330102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45907C54-6430-EC03-D850-6FA59795142E}"/>
                </a:ext>
              </a:extLst>
            </p:cNvPr>
            <p:cNvSpPr/>
            <p:nvPr/>
          </p:nvSpPr>
          <p:spPr>
            <a:xfrm flipH="1">
              <a:off x="2461704" y="0"/>
              <a:ext cx="964848" cy="298226"/>
            </a:xfrm>
            <a:custGeom>
              <a:avLst/>
              <a:gdLst/>
              <a:ahLst/>
              <a:cxnLst/>
              <a:rect l="l" t="t" r="r" b="b"/>
              <a:pathLst>
                <a:path w="964848" h="298226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B3590019-B9F9-A96C-F2FA-15BC3FE307F6}"/>
                </a:ext>
              </a:extLst>
            </p:cNvPr>
            <p:cNvSpPr/>
            <p:nvPr/>
          </p:nvSpPr>
          <p:spPr>
            <a:xfrm>
              <a:off x="0" y="84240"/>
              <a:ext cx="2342624" cy="102224"/>
            </a:xfrm>
            <a:custGeom>
              <a:avLst/>
              <a:gdLst/>
              <a:ahLst/>
              <a:cxnLst/>
              <a:rect l="l" t="t" r="r" b="b"/>
              <a:pathLst>
                <a:path w="2342624" h="1022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TextBox 23">
            <a:extLst>
              <a:ext uri="{FF2B5EF4-FFF2-40B4-BE49-F238E27FC236}">
                <a16:creationId xmlns:a16="http://schemas.microsoft.com/office/drawing/2014/main" id="{C9A7D5B0-BA06-8F0E-B516-A89C8F68F947}"/>
              </a:ext>
            </a:extLst>
          </p:cNvPr>
          <p:cNvSpPr txBox="1"/>
          <p:nvPr/>
        </p:nvSpPr>
        <p:spPr>
          <a:xfrm>
            <a:off x="589436" y="1391239"/>
            <a:ext cx="6214564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49"/>
              </a:lnSpc>
            </a:pPr>
            <a:r>
              <a:rPr lang="th-TH" sz="4392" b="1" dirty="0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การปฏิบัติงานจราจร</a:t>
            </a:r>
            <a:endParaRPr lang="en-US" sz="4392" b="1" dirty="0">
              <a:solidFill>
                <a:srgbClr val="000000"/>
              </a:solidFill>
              <a:latin typeface="Garuda Bold"/>
              <a:ea typeface="Garuda Bold"/>
              <a:cs typeface="Garuda Bold"/>
              <a:sym typeface="Garuda Bold"/>
            </a:endParaRP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785BFF9B-4D39-8EA3-FC4E-A2D964598099}"/>
              </a:ext>
            </a:extLst>
          </p:cNvPr>
          <p:cNvSpPr txBox="1"/>
          <p:nvPr/>
        </p:nvSpPr>
        <p:spPr>
          <a:xfrm>
            <a:off x="275505" y="10243793"/>
            <a:ext cx="7008989" cy="148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"/>
              </a:lnSpc>
              <a:spcBef>
                <a:spcPct val="0"/>
              </a:spcBef>
            </a:pPr>
            <a:r>
              <a:rPr lang="en-US" sz="899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ข้อความในย่อหน้าของคุณ</a:t>
            </a:r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424908FF-5AEB-2957-56B1-5A1A3F7006BF}"/>
              </a:ext>
            </a:extLst>
          </p:cNvPr>
          <p:cNvSpPr txBox="1"/>
          <p:nvPr/>
        </p:nvSpPr>
        <p:spPr>
          <a:xfrm>
            <a:off x="275505" y="10243793"/>
            <a:ext cx="7008989" cy="148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"/>
              </a:lnSpc>
              <a:spcBef>
                <a:spcPct val="0"/>
              </a:spcBef>
            </a:pPr>
            <a:r>
              <a:rPr lang="en-US" sz="899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ข้อความในย่อหน้าของคุณ</a:t>
            </a: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39967841-FA7E-21D8-1407-4456ED43DEAF}"/>
              </a:ext>
            </a:extLst>
          </p:cNvPr>
          <p:cNvSpPr txBox="1"/>
          <p:nvPr/>
        </p:nvSpPr>
        <p:spPr>
          <a:xfrm>
            <a:off x="1182498" y="5025900"/>
            <a:ext cx="4876364" cy="4142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วันนี้ ( 10 ก.พ. 2568 )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เวลา 08.30-09.30 น.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ภายใต้การอำนวยการของ 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en-US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🔸</a:t>
            </a: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พ.ต.อ.นัทธกานต์ ประทุมตรี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    ผกก.สภ.นาดี. 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en-US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🔸</a:t>
            </a: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พ.ต.ท.เสกศักดิ์  อาทรกิจวัฒน์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    รอง ผกก.ป.สภ.นาดี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     พ.ต.ท.ธีรพง</a:t>
            </a:r>
            <a:r>
              <a:rPr lang="th-TH" sz="1343" b="1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ษ์</a:t>
            </a: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. องอาจ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     สวป.สภ.นาดี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ได้สั่งการให้  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นาดี 60 พร้อม กำลัง 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en-US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⭕️ </a:t>
            </a: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ดำเนินการกวดขันวินัยจราจร และป้องกันเหตุอาชญากรรม บนถนนพื้นที่รับผิดชอบ  ตั้งจุด ว.43 ถนน นาดี-สำพันตา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ผลการปฏิบัติ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ดำเนินการออกใบสั่งจราจร 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 ไม่พบสิ่งของผิดกฎหมาย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📌</a:t>
            </a:r>
          </a:p>
        </p:txBody>
      </p:sp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91840C10-EBCB-A27A-03E6-ABAB34CD88C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121" y="2691650"/>
            <a:ext cx="2218765" cy="1664450"/>
          </a:xfrm>
          <a:prstGeom prst="rect">
            <a:avLst/>
          </a:prstGeom>
        </p:spPr>
      </p:pic>
      <p:pic>
        <p:nvPicPr>
          <p:cNvPr id="29" name="รูปภาพ 28">
            <a:extLst>
              <a:ext uri="{FF2B5EF4-FFF2-40B4-BE49-F238E27FC236}">
                <a16:creationId xmlns:a16="http://schemas.microsoft.com/office/drawing/2014/main" id="{6F35093F-E76C-50D3-3DE3-4F7EB47B572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2849" y="2679700"/>
            <a:ext cx="2218765" cy="1664450"/>
          </a:xfrm>
          <a:prstGeom prst="rect">
            <a:avLst/>
          </a:prstGeom>
        </p:spPr>
      </p:pic>
      <p:pic>
        <p:nvPicPr>
          <p:cNvPr id="30" name="รูปภาพ 29">
            <a:extLst>
              <a:ext uri="{FF2B5EF4-FFF2-40B4-BE49-F238E27FC236}">
                <a16:creationId xmlns:a16="http://schemas.microsoft.com/office/drawing/2014/main" id="{5043A5EA-72FE-2B70-4BD7-D26644E6F4A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8408" y="2678231"/>
            <a:ext cx="2218765" cy="166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001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2AB409-B3ED-1F56-DF88-8F05E4F27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947E6BE-7202-B062-A26D-1C0761D66B09}"/>
              </a:ext>
            </a:extLst>
          </p:cNvPr>
          <p:cNvGrpSpPr/>
          <p:nvPr/>
        </p:nvGrpSpPr>
        <p:grpSpPr>
          <a:xfrm>
            <a:off x="275505" y="429157"/>
            <a:ext cx="7008989" cy="9833686"/>
            <a:chOff x="0" y="0"/>
            <a:chExt cx="3552493" cy="4984185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8976EF4-C92B-05DB-9E88-78D746A1BD63}"/>
                </a:ext>
              </a:extLst>
            </p:cNvPr>
            <p:cNvSpPr/>
            <p:nvPr/>
          </p:nvSpPr>
          <p:spPr>
            <a:xfrm>
              <a:off x="0" y="0"/>
              <a:ext cx="3552493" cy="4984185"/>
            </a:xfrm>
            <a:custGeom>
              <a:avLst/>
              <a:gdLst/>
              <a:ahLst/>
              <a:cxnLst/>
              <a:rect l="l" t="t" r="r" b="b"/>
              <a:pathLst>
                <a:path w="3552493" h="4984185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51006372-F54C-027A-AB8F-1A217A1F09CF}"/>
                </a:ext>
              </a:extLst>
            </p:cNvPr>
            <p:cNvSpPr txBox="1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12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D7BBD73C-50A0-E39E-FB56-D7DB2F06451D}"/>
              </a:ext>
            </a:extLst>
          </p:cNvPr>
          <p:cNvGrpSpPr/>
          <p:nvPr/>
        </p:nvGrpSpPr>
        <p:grpSpPr>
          <a:xfrm>
            <a:off x="-115317" y="-832070"/>
            <a:ext cx="3115660" cy="2810981"/>
            <a:chOff x="0" y="0"/>
            <a:chExt cx="4154213" cy="3747975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08A2BEFC-9BE2-B9CA-DEF9-37048DE9C083}"/>
                </a:ext>
              </a:extLst>
            </p:cNvPr>
            <p:cNvSpPr/>
            <p:nvPr/>
          </p:nvSpPr>
          <p:spPr>
            <a:xfrm flipV="1">
              <a:off x="0" y="1109427"/>
              <a:ext cx="2638548" cy="2638548"/>
            </a:xfrm>
            <a:custGeom>
              <a:avLst/>
              <a:gdLst/>
              <a:ahLst/>
              <a:cxnLst/>
              <a:rect l="l" t="t" r="r" b="b"/>
              <a:pathLst>
                <a:path w="2638548" h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77E4D5D6-1658-AF22-5710-712DB19C31E7}"/>
                </a:ext>
              </a:extLst>
            </p:cNvPr>
            <p:cNvSpPr/>
            <p:nvPr/>
          </p:nvSpPr>
          <p:spPr>
            <a:xfrm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l="l" t="t" r="r" b="b"/>
              <a:pathLst>
                <a:path w="2867857" h="1454786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C0B10CC8-E043-D461-D796-5C1A44970910}"/>
              </a:ext>
            </a:extLst>
          </p:cNvPr>
          <p:cNvGrpSpPr/>
          <p:nvPr/>
        </p:nvGrpSpPr>
        <p:grpSpPr>
          <a:xfrm>
            <a:off x="4479922" y="7752240"/>
            <a:ext cx="3606325" cy="3515804"/>
            <a:chOff x="0" y="0"/>
            <a:chExt cx="4808434" cy="4687738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B5024EE5-33DF-4E62-8EC7-68EDC8338F03}"/>
                </a:ext>
              </a:extLst>
            </p:cNvPr>
            <p:cNvSpPr/>
            <p:nvPr/>
          </p:nvSpPr>
          <p:spPr>
            <a:xfrm flipH="1">
              <a:off x="1211255" y="1000982"/>
              <a:ext cx="2932893" cy="2932893"/>
            </a:xfrm>
            <a:custGeom>
              <a:avLst/>
              <a:gdLst/>
              <a:ahLst/>
              <a:cxnLst/>
              <a:rect l="l" t="t" r="r" b="b"/>
              <a:pathLst>
                <a:path w="2932893" h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EC55662F-C380-12C5-D87C-750BE0869A24}"/>
                </a:ext>
              </a:extLst>
            </p:cNvPr>
            <p:cNvSpPr/>
            <p:nvPr/>
          </p:nvSpPr>
          <p:spPr>
            <a:xfrm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l="l" t="t" r="r" b="b"/>
              <a:pathLst>
                <a:path w="2433065" h="1026311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3123DD47-5A0A-70E2-AA9F-46D3AEABA826}"/>
                </a:ext>
              </a:extLst>
            </p:cNvPr>
            <p:cNvSpPr/>
            <p:nvPr/>
          </p:nvSpPr>
          <p:spPr>
            <a:xfrm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l="l" t="t" r="r" b="b"/>
              <a:pathLst>
                <a:path w="2249469" h="1124735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30D37C1E-286E-B978-94AC-84C0526BB521}"/>
              </a:ext>
            </a:extLst>
          </p:cNvPr>
          <p:cNvGrpSpPr/>
          <p:nvPr/>
        </p:nvGrpSpPr>
        <p:grpSpPr>
          <a:xfrm>
            <a:off x="190094" y="9620381"/>
            <a:ext cx="2705380" cy="927726"/>
            <a:chOff x="0" y="0"/>
            <a:chExt cx="3607174" cy="1236967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1F6CACB5-6F94-7E8D-EC09-D84850603790}"/>
                </a:ext>
              </a:extLst>
            </p:cNvPr>
            <p:cNvSpPr/>
            <p:nvPr/>
          </p:nvSpPr>
          <p:spPr>
            <a:xfrm>
              <a:off x="0" y="0"/>
              <a:ext cx="301370" cy="1236967"/>
            </a:xfrm>
            <a:custGeom>
              <a:avLst/>
              <a:gdLst/>
              <a:ahLst/>
              <a:cxnLst/>
              <a:rect l="l" t="t" r="r" b="b"/>
              <a:pathLst>
                <a:path w="301370" h="1236967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28B6ABD8-C9F1-2C70-518A-4CE2EF475512}"/>
                </a:ext>
              </a:extLst>
            </p:cNvPr>
            <p:cNvSpPr/>
            <p:nvPr/>
          </p:nvSpPr>
          <p:spPr>
            <a:xfrm>
              <a:off x="396437" y="959623"/>
              <a:ext cx="897289" cy="277344"/>
            </a:xfrm>
            <a:custGeom>
              <a:avLst/>
              <a:gdLst/>
              <a:ahLst/>
              <a:cxnLst/>
              <a:rect l="l" t="t" r="r" b="b"/>
              <a:pathLst>
                <a:path w="897289" h="277344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375FFC33-BC3B-E626-0F78-B8B78F20CEC8}"/>
                </a:ext>
              </a:extLst>
            </p:cNvPr>
            <p:cNvSpPr/>
            <p:nvPr/>
          </p:nvSpPr>
          <p:spPr>
            <a:xfrm>
              <a:off x="1428582" y="1141902"/>
              <a:ext cx="2178591" cy="95066"/>
            </a:xfrm>
            <a:custGeom>
              <a:avLst/>
              <a:gdLst/>
              <a:ahLst/>
              <a:cxnLst/>
              <a:rect l="l" t="t" r="r" b="b"/>
              <a:pathLst>
                <a:path w="2178591" h="95066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3B4C19E0-02D8-0C08-FBB4-E1B025EC782B}"/>
              </a:ext>
            </a:extLst>
          </p:cNvPr>
          <p:cNvGrpSpPr/>
          <p:nvPr/>
        </p:nvGrpSpPr>
        <p:grpSpPr>
          <a:xfrm>
            <a:off x="4556372" y="122051"/>
            <a:ext cx="2861171" cy="997576"/>
            <a:chOff x="0" y="0"/>
            <a:chExt cx="3814895" cy="1330102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50470141-7B77-F2E3-68E4-D6AB9B3050E6}"/>
                </a:ext>
              </a:extLst>
            </p:cNvPr>
            <p:cNvSpPr/>
            <p:nvPr/>
          </p:nvSpPr>
          <p:spPr>
            <a:xfrm>
              <a:off x="3490833" y="0"/>
              <a:ext cx="324061" cy="1330102"/>
            </a:xfrm>
            <a:custGeom>
              <a:avLst/>
              <a:gdLst/>
              <a:ahLst/>
              <a:cxnLst/>
              <a:rect l="l" t="t" r="r" b="b"/>
              <a:pathLst>
                <a:path w="324061" h="1330102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4D69EAA0-AA21-2F5F-4281-B72BC22387D0}"/>
                </a:ext>
              </a:extLst>
            </p:cNvPr>
            <p:cNvSpPr/>
            <p:nvPr/>
          </p:nvSpPr>
          <p:spPr>
            <a:xfrm flipH="1">
              <a:off x="2461704" y="0"/>
              <a:ext cx="964848" cy="298226"/>
            </a:xfrm>
            <a:custGeom>
              <a:avLst/>
              <a:gdLst/>
              <a:ahLst/>
              <a:cxnLst/>
              <a:rect l="l" t="t" r="r" b="b"/>
              <a:pathLst>
                <a:path w="964848" h="298226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3D353B8E-A543-D0F8-E310-17E09A8214FA}"/>
                </a:ext>
              </a:extLst>
            </p:cNvPr>
            <p:cNvSpPr/>
            <p:nvPr/>
          </p:nvSpPr>
          <p:spPr>
            <a:xfrm>
              <a:off x="0" y="84240"/>
              <a:ext cx="2342624" cy="102224"/>
            </a:xfrm>
            <a:custGeom>
              <a:avLst/>
              <a:gdLst/>
              <a:ahLst/>
              <a:cxnLst/>
              <a:rect l="l" t="t" r="r" b="b"/>
              <a:pathLst>
                <a:path w="2342624" h="1022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TextBox 23">
            <a:extLst>
              <a:ext uri="{FF2B5EF4-FFF2-40B4-BE49-F238E27FC236}">
                <a16:creationId xmlns:a16="http://schemas.microsoft.com/office/drawing/2014/main" id="{D521126C-2427-B6CA-B8AD-B512CCB1BBD1}"/>
              </a:ext>
            </a:extLst>
          </p:cNvPr>
          <p:cNvSpPr txBox="1"/>
          <p:nvPr/>
        </p:nvSpPr>
        <p:spPr>
          <a:xfrm>
            <a:off x="589436" y="1391239"/>
            <a:ext cx="6214564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49"/>
              </a:lnSpc>
            </a:pPr>
            <a:r>
              <a:rPr lang="th-TH" sz="4392" b="1" dirty="0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การปฏิบัติงานจราจร</a:t>
            </a:r>
            <a:endParaRPr lang="en-US" sz="4392" b="1" dirty="0">
              <a:solidFill>
                <a:srgbClr val="000000"/>
              </a:solidFill>
              <a:latin typeface="Garuda Bold"/>
              <a:ea typeface="Garuda Bold"/>
              <a:cs typeface="Garuda Bold"/>
              <a:sym typeface="Garuda Bold"/>
            </a:endParaRP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832C4A0F-C1A4-B640-97A0-CBC58D4FD37C}"/>
              </a:ext>
            </a:extLst>
          </p:cNvPr>
          <p:cNvSpPr txBox="1"/>
          <p:nvPr/>
        </p:nvSpPr>
        <p:spPr>
          <a:xfrm>
            <a:off x="275505" y="10243793"/>
            <a:ext cx="7008989" cy="148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"/>
              </a:lnSpc>
              <a:spcBef>
                <a:spcPct val="0"/>
              </a:spcBef>
            </a:pPr>
            <a:r>
              <a:rPr lang="en-US" sz="899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ข้อความในย่อหน้าของคุณ</a:t>
            </a:r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41BAE562-96EE-C67C-D425-DD39BF86EAC3}"/>
              </a:ext>
            </a:extLst>
          </p:cNvPr>
          <p:cNvSpPr txBox="1"/>
          <p:nvPr/>
        </p:nvSpPr>
        <p:spPr>
          <a:xfrm>
            <a:off x="275505" y="10243793"/>
            <a:ext cx="7008989" cy="148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"/>
              </a:lnSpc>
              <a:spcBef>
                <a:spcPct val="0"/>
              </a:spcBef>
            </a:pPr>
            <a:r>
              <a:rPr lang="en-US" sz="899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ข้อความในย่อหน้าของคุณ</a:t>
            </a: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FAC870F9-49EF-E37D-55D9-F0DD5AAB04B7}"/>
              </a:ext>
            </a:extLst>
          </p:cNvPr>
          <p:cNvSpPr txBox="1"/>
          <p:nvPr/>
        </p:nvSpPr>
        <p:spPr>
          <a:xfrm>
            <a:off x="1182498" y="5025900"/>
            <a:ext cx="4876364" cy="2680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 </a:t>
            </a:r>
            <a:r>
              <a:rPr lang="en-US" sz="1343" b="1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วันที่</a:t>
            </a: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 7 กุมภาพันธ์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256</a:t>
            </a:r>
            <a:r>
              <a:rPr lang="th-TH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8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</a:t>
            </a: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เวลา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</a:t>
            </a: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07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.</a:t>
            </a: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0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0น.</a:t>
            </a: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พ.ต.อ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. </a:t>
            </a: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นัทธกานต์ประทุมตรี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ผกก.สภ.นาดี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พ.ต.ท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. </a:t>
            </a: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เศกศักดิ์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</a:t>
            </a: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อาทรกิจวิฒน์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รอง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</a:t>
            </a: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ผกก.ป.สภ.นาดี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พ.ต.ท.ธีรพงษ์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</a:t>
            </a: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องอาจ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สวป.สภ.นาดี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</a:t>
            </a: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ได้</a:t>
            </a:r>
            <a:r>
              <a:rPr lang="th-TH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สั่งการ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ส.ต.ท.ทะนงศักดิ์ พลูจวง</a:t>
            </a: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รอง สว.</a:t>
            </a:r>
            <a:r>
              <a:rPr lang="en-US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(</a:t>
            </a: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จร.</a:t>
            </a:r>
            <a:r>
              <a:rPr lang="en-US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)</a:t>
            </a: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สภ.นาดี</a:t>
            </a:r>
            <a:endParaRPr lang="th-TH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th-TH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อำนวยความสะดวกการจราจรหน้ามณีเส</a:t>
            </a:r>
            <a:r>
              <a:rPr lang="th-TH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วตร</a:t>
            </a:r>
            <a:r>
              <a:rPr lang="th-TH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อุปถัมภ์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📌</a:t>
            </a:r>
          </a:p>
        </p:txBody>
      </p:sp>
      <p:pic>
        <p:nvPicPr>
          <p:cNvPr id="28" name="รูปภาพ 27">
            <a:extLst>
              <a:ext uri="{FF2B5EF4-FFF2-40B4-BE49-F238E27FC236}">
                <a16:creationId xmlns:a16="http://schemas.microsoft.com/office/drawing/2014/main" id="{EB000E13-C8F4-B445-57DB-E5F5E2EEC81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6268" y="2245250"/>
            <a:ext cx="3149650" cy="236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58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A2CE6-85DB-4CD2-2D56-57128A3FB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577D035-90D8-FB75-BEB5-ADC0CF07521F}"/>
              </a:ext>
            </a:extLst>
          </p:cNvPr>
          <p:cNvGrpSpPr/>
          <p:nvPr/>
        </p:nvGrpSpPr>
        <p:grpSpPr>
          <a:xfrm>
            <a:off x="275505" y="429157"/>
            <a:ext cx="7008989" cy="9833686"/>
            <a:chOff x="0" y="0"/>
            <a:chExt cx="3552493" cy="4984185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F17E0F7-51E0-98A9-8FA0-0D652C78DC4D}"/>
                </a:ext>
              </a:extLst>
            </p:cNvPr>
            <p:cNvSpPr/>
            <p:nvPr/>
          </p:nvSpPr>
          <p:spPr>
            <a:xfrm>
              <a:off x="0" y="0"/>
              <a:ext cx="3552493" cy="4984185"/>
            </a:xfrm>
            <a:custGeom>
              <a:avLst/>
              <a:gdLst/>
              <a:ahLst/>
              <a:cxnLst/>
              <a:rect l="l" t="t" r="r" b="b"/>
              <a:pathLst>
                <a:path w="3552493" h="4984185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8ECA1E80-1F70-233E-2882-578C53D1689B}"/>
                </a:ext>
              </a:extLst>
            </p:cNvPr>
            <p:cNvSpPr txBox="1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12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68D3E819-2175-FB2B-A63B-A0B1493BAF97}"/>
              </a:ext>
            </a:extLst>
          </p:cNvPr>
          <p:cNvGrpSpPr/>
          <p:nvPr/>
        </p:nvGrpSpPr>
        <p:grpSpPr>
          <a:xfrm>
            <a:off x="-115317" y="-832070"/>
            <a:ext cx="3115660" cy="2810981"/>
            <a:chOff x="0" y="0"/>
            <a:chExt cx="4154213" cy="3747975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5D8B861E-80EE-CB35-AC1E-05E5422A7882}"/>
                </a:ext>
              </a:extLst>
            </p:cNvPr>
            <p:cNvSpPr/>
            <p:nvPr/>
          </p:nvSpPr>
          <p:spPr>
            <a:xfrm flipV="1">
              <a:off x="0" y="1109427"/>
              <a:ext cx="2638548" cy="2638548"/>
            </a:xfrm>
            <a:custGeom>
              <a:avLst/>
              <a:gdLst/>
              <a:ahLst/>
              <a:cxnLst/>
              <a:rect l="l" t="t" r="r" b="b"/>
              <a:pathLst>
                <a:path w="2638548" h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CF98CA32-8902-3EFE-93FA-DA4EF3B1909B}"/>
                </a:ext>
              </a:extLst>
            </p:cNvPr>
            <p:cNvSpPr/>
            <p:nvPr/>
          </p:nvSpPr>
          <p:spPr>
            <a:xfrm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l="l" t="t" r="r" b="b"/>
              <a:pathLst>
                <a:path w="2867857" h="1454786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D8FFC24E-1666-14E2-D0A4-C49B839B1931}"/>
              </a:ext>
            </a:extLst>
          </p:cNvPr>
          <p:cNvGrpSpPr/>
          <p:nvPr/>
        </p:nvGrpSpPr>
        <p:grpSpPr>
          <a:xfrm>
            <a:off x="4479922" y="7752240"/>
            <a:ext cx="3606325" cy="3515804"/>
            <a:chOff x="0" y="0"/>
            <a:chExt cx="4808434" cy="4687738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A240911B-34D2-D79B-A05F-008EC30F6B6F}"/>
                </a:ext>
              </a:extLst>
            </p:cNvPr>
            <p:cNvSpPr/>
            <p:nvPr/>
          </p:nvSpPr>
          <p:spPr>
            <a:xfrm flipH="1">
              <a:off x="1211255" y="1000982"/>
              <a:ext cx="2932893" cy="2932893"/>
            </a:xfrm>
            <a:custGeom>
              <a:avLst/>
              <a:gdLst/>
              <a:ahLst/>
              <a:cxnLst/>
              <a:rect l="l" t="t" r="r" b="b"/>
              <a:pathLst>
                <a:path w="2932893" h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DDBE30AB-D992-3662-7A2D-16965B8C4D35}"/>
                </a:ext>
              </a:extLst>
            </p:cNvPr>
            <p:cNvSpPr/>
            <p:nvPr/>
          </p:nvSpPr>
          <p:spPr>
            <a:xfrm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l="l" t="t" r="r" b="b"/>
              <a:pathLst>
                <a:path w="2433065" h="1026311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18BA214C-0571-1A71-B51F-D1DA7248D7F7}"/>
                </a:ext>
              </a:extLst>
            </p:cNvPr>
            <p:cNvSpPr/>
            <p:nvPr/>
          </p:nvSpPr>
          <p:spPr>
            <a:xfrm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l="l" t="t" r="r" b="b"/>
              <a:pathLst>
                <a:path w="2249469" h="1124735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A5F4445A-887C-B530-BD25-104E86473A5F}"/>
              </a:ext>
            </a:extLst>
          </p:cNvPr>
          <p:cNvGrpSpPr/>
          <p:nvPr/>
        </p:nvGrpSpPr>
        <p:grpSpPr>
          <a:xfrm>
            <a:off x="190094" y="9620381"/>
            <a:ext cx="2705380" cy="927726"/>
            <a:chOff x="0" y="0"/>
            <a:chExt cx="3607174" cy="1236967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66817007-8E94-E708-A085-C95F4E9272EE}"/>
                </a:ext>
              </a:extLst>
            </p:cNvPr>
            <p:cNvSpPr/>
            <p:nvPr/>
          </p:nvSpPr>
          <p:spPr>
            <a:xfrm>
              <a:off x="0" y="0"/>
              <a:ext cx="301370" cy="1236967"/>
            </a:xfrm>
            <a:custGeom>
              <a:avLst/>
              <a:gdLst/>
              <a:ahLst/>
              <a:cxnLst/>
              <a:rect l="l" t="t" r="r" b="b"/>
              <a:pathLst>
                <a:path w="301370" h="1236967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8E3DB9B2-1AF2-2D1A-4DDD-D704898D47C1}"/>
                </a:ext>
              </a:extLst>
            </p:cNvPr>
            <p:cNvSpPr/>
            <p:nvPr/>
          </p:nvSpPr>
          <p:spPr>
            <a:xfrm>
              <a:off x="396437" y="959623"/>
              <a:ext cx="897289" cy="277344"/>
            </a:xfrm>
            <a:custGeom>
              <a:avLst/>
              <a:gdLst/>
              <a:ahLst/>
              <a:cxnLst/>
              <a:rect l="l" t="t" r="r" b="b"/>
              <a:pathLst>
                <a:path w="897289" h="277344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0FAAB150-1F81-51EF-054E-3001BE612138}"/>
                </a:ext>
              </a:extLst>
            </p:cNvPr>
            <p:cNvSpPr/>
            <p:nvPr/>
          </p:nvSpPr>
          <p:spPr>
            <a:xfrm>
              <a:off x="1428582" y="1141902"/>
              <a:ext cx="2178591" cy="95066"/>
            </a:xfrm>
            <a:custGeom>
              <a:avLst/>
              <a:gdLst/>
              <a:ahLst/>
              <a:cxnLst/>
              <a:rect l="l" t="t" r="r" b="b"/>
              <a:pathLst>
                <a:path w="2178591" h="95066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B17F53CA-EE9F-20B0-9BA5-0171BDC3FAD3}"/>
              </a:ext>
            </a:extLst>
          </p:cNvPr>
          <p:cNvGrpSpPr/>
          <p:nvPr/>
        </p:nvGrpSpPr>
        <p:grpSpPr>
          <a:xfrm>
            <a:off x="4556372" y="122051"/>
            <a:ext cx="2861171" cy="997576"/>
            <a:chOff x="0" y="0"/>
            <a:chExt cx="3814895" cy="1330102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09B00447-15A9-7994-2845-08405D518B7D}"/>
                </a:ext>
              </a:extLst>
            </p:cNvPr>
            <p:cNvSpPr/>
            <p:nvPr/>
          </p:nvSpPr>
          <p:spPr>
            <a:xfrm>
              <a:off x="3490833" y="0"/>
              <a:ext cx="324061" cy="1330102"/>
            </a:xfrm>
            <a:custGeom>
              <a:avLst/>
              <a:gdLst/>
              <a:ahLst/>
              <a:cxnLst/>
              <a:rect l="l" t="t" r="r" b="b"/>
              <a:pathLst>
                <a:path w="324061" h="1330102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455B94FD-214E-11F7-C6C1-61F20590FBEC}"/>
                </a:ext>
              </a:extLst>
            </p:cNvPr>
            <p:cNvSpPr/>
            <p:nvPr/>
          </p:nvSpPr>
          <p:spPr>
            <a:xfrm flipH="1">
              <a:off x="2461704" y="0"/>
              <a:ext cx="964848" cy="298226"/>
            </a:xfrm>
            <a:custGeom>
              <a:avLst/>
              <a:gdLst/>
              <a:ahLst/>
              <a:cxnLst/>
              <a:rect l="l" t="t" r="r" b="b"/>
              <a:pathLst>
                <a:path w="964848" h="298226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99196344-A58D-9F95-5AE2-122113B4DFED}"/>
                </a:ext>
              </a:extLst>
            </p:cNvPr>
            <p:cNvSpPr/>
            <p:nvPr/>
          </p:nvSpPr>
          <p:spPr>
            <a:xfrm>
              <a:off x="0" y="84240"/>
              <a:ext cx="2342624" cy="102224"/>
            </a:xfrm>
            <a:custGeom>
              <a:avLst/>
              <a:gdLst/>
              <a:ahLst/>
              <a:cxnLst/>
              <a:rect l="l" t="t" r="r" b="b"/>
              <a:pathLst>
                <a:path w="2342624" h="1022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TextBox 23">
            <a:extLst>
              <a:ext uri="{FF2B5EF4-FFF2-40B4-BE49-F238E27FC236}">
                <a16:creationId xmlns:a16="http://schemas.microsoft.com/office/drawing/2014/main" id="{57D26773-B6F1-4C01-1C4F-0F1C67188C5C}"/>
              </a:ext>
            </a:extLst>
          </p:cNvPr>
          <p:cNvSpPr txBox="1"/>
          <p:nvPr/>
        </p:nvSpPr>
        <p:spPr>
          <a:xfrm>
            <a:off x="589436" y="1391239"/>
            <a:ext cx="6214564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49"/>
              </a:lnSpc>
            </a:pPr>
            <a:r>
              <a:rPr lang="th-TH" sz="4392" b="1" dirty="0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การปฏิบัติงานจราจร</a:t>
            </a:r>
            <a:endParaRPr lang="en-US" sz="4392" b="1" dirty="0">
              <a:solidFill>
                <a:srgbClr val="000000"/>
              </a:solidFill>
              <a:latin typeface="Garuda Bold"/>
              <a:ea typeface="Garuda Bold"/>
              <a:cs typeface="Garuda Bold"/>
              <a:sym typeface="Garuda Bold"/>
            </a:endParaRP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1C126FD5-22D6-5399-F573-79565E889634}"/>
              </a:ext>
            </a:extLst>
          </p:cNvPr>
          <p:cNvSpPr txBox="1"/>
          <p:nvPr/>
        </p:nvSpPr>
        <p:spPr>
          <a:xfrm>
            <a:off x="275505" y="10243793"/>
            <a:ext cx="7008989" cy="148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"/>
              </a:lnSpc>
              <a:spcBef>
                <a:spcPct val="0"/>
              </a:spcBef>
            </a:pPr>
            <a:r>
              <a:rPr lang="en-US" sz="899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ข้อความในย่อหน้าของคุณ</a:t>
            </a:r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5649DE24-CA20-8D9B-C0B5-669703851EFB}"/>
              </a:ext>
            </a:extLst>
          </p:cNvPr>
          <p:cNvSpPr txBox="1"/>
          <p:nvPr/>
        </p:nvSpPr>
        <p:spPr>
          <a:xfrm>
            <a:off x="275505" y="10243793"/>
            <a:ext cx="7008989" cy="148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"/>
              </a:lnSpc>
              <a:spcBef>
                <a:spcPct val="0"/>
              </a:spcBef>
            </a:pPr>
            <a:r>
              <a:rPr lang="en-US" sz="899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ข้อความในย่อหน้าของคุณ</a:t>
            </a: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622D211D-34D6-DF7D-4EB7-52D6492BE83B}"/>
              </a:ext>
            </a:extLst>
          </p:cNvPr>
          <p:cNvSpPr txBox="1"/>
          <p:nvPr/>
        </p:nvSpPr>
        <p:spPr>
          <a:xfrm>
            <a:off x="1182497" y="5025900"/>
            <a:ext cx="5114307" cy="36548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 </a:t>
            </a:r>
            <a:r>
              <a:rPr lang="en-US" sz="1343" b="1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วันที่</a:t>
            </a: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 3 มกราคม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256</a:t>
            </a:r>
            <a:r>
              <a:rPr lang="th-TH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8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</a:t>
            </a: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เวลา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</a:t>
            </a: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07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.</a:t>
            </a: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0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0น.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ภายใต้การอำนวยการของ 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en-US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🔸</a:t>
            </a: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พ.ต.อ.นัทธกานต์ ประทุมตรี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    ผกก.สภ.นาดี. 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en-US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🔸</a:t>
            </a: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พ.ต.ท.เสกศักดิ์ อาทรกิจวัฒน์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    รอง ผกก.ป.สภ.นาดี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   พ.ต.ท. ธีรพง</a:t>
            </a:r>
            <a:r>
              <a:rPr lang="th-TH" sz="1343" b="1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ษ์</a:t>
            </a: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 องอาจ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    สวป.สภ.นาดี   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สั่งการไห้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สายตรวจจราจร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endParaRPr lang="th-TH" sz="1343" b="1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en-US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⭕️ </a:t>
            </a: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ตรวจยึดรถจักรยานยนต์ 2 คัน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-ไม่มีเอกสารการจดทะเบียนหรือสำเนาคู่มือรถ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- ไม่ติดแผ่นป้ายทะเบียน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-ดัดแปลงสภาพ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📌</a:t>
            </a:r>
          </a:p>
        </p:txBody>
      </p:sp>
      <p:pic>
        <p:nvPicPr>
          <p:cNvPr id="28" name="รูปภาพ 27">
            <a:extLst>
              <a:ext uri="{FF2B5EF4-FFF2-40B4-BE49-F238E27FC236}">
                <a16:creationId xmlns:a16="http://schemas.microsoft.com/office/drawing/2014/main" id="{A6E7F64E-103D-9E0E-7070-5C8E30DB713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719" y="2438414"/>
            <a:ext cx="2388452" cy="2362770"/>
          </a:xfrm>
          <a:prstGeom prst="rect">
            <a:avLst/>
          </a:prstGeom>
        </p:spPr>
      </p:pic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id="{E51AEBF3-42A8-8688-4D7F-DBC75D6E681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5151" y="2438414"/>
            <a:ext cx="2337499" cy="236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985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92D26-0DC4-10CF-6544-151FB0F81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62A0290-8705-22F3-79BE-B21274292682}"/>
              </a:ext>
            </a:extLst>
          </p:cNvPr>
          <p:cNvGrpSpPr/>
          <p:nvPr/>
        </p:nvGrpSpPr>
        <p:grpSpPr>
          <a:xfrm>
            <a:off x="275505" y="429157"/>
            <a:ext cx="7008989" cy="9833686"/>
            <a:chOff x="0" y="0"/>
            <a:chExt cx="3552493" cy="4984185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45A8C91-5C8E-B218-F916-FA99C2BC36CC}"/>
                </a:ext>
              </a:extLst>
            </p:cNvPr>
            <p:cNvSpPr/>
            <p:nvPr/>
          </p:nvSpPr>
          <p:spPr>
            <a:xfrm>
              <a:off x="0" y="0"/>
              <a:ext cx="3552493" cy="4984185"/>
            </a:xfrm>
            <a:custGeom>
              <a:avLst/>
              <a:gdLst/>
              <a:ahLst/>
              <a:cxnLst/>
              <a:rect l="l" t="t" r="r" b="b"/>
              <a:pathLst>
                <a:path w="3552493" h="4984185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31768991-4512-2C3D-E144-A718E386C2B9}"/>
                </a:ext>
              </a:extLst>
            </p:cNvPr>
            <p:cNvSpPr txBox="1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12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12AE3EAA-BA3D-6774-3D69-8C1697977ED1}"/>
              </a:ext>
            </a:extLst>
          </p:cNvPr>
          <p:cNvGrpSpPr/>
          <p:nvPr/>
        </p:nvGrpSpPr>
        <p:grpSpPr>
          <a:xfrm>
            <a:off x="-115317" y="-832070"/>
            <a:ext cx="3115660" cy="2810981"/>
            <a:chOff x="0" y="0"/>
            <a:chExt cx="4154213" cy="3747975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234302D-CF97-C2B5-06A1-0215EE3255CF}"/>
                </a:ext>
              </a:extLst>
            </p:cNvPr>
            <p:cNvSpPr/>
            <p:nvPr/>
          </p:nvSpPr>
          <p:spPr>
            <a:xfrm flipV="1">
              <a:off x="0" y="1109427"/>
              <a:ext cx="2638548" cy="2638548"/>
            </a:xfrm>
            <a:custGeom>
              <a:avLst/>
              <a:gdLst/>
              <a:ahLst/>
              <a:cxnLst/>
              <a:rect l="l" t="t" r="r" b="b"/>
              <a:pathLst>
                <a:path w="2638548" h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BDB5DB5E-CD21-DA4D-4E16-81D516D14B5C}"/>
                </a:ext>
              </a:extLst>
            </p:cNvPr>
            <p:cNvSpPr/>
            <p:nvPr/>
          </p:nvSpPr>
          <p:spPr>
            <a:xfrm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l="l" t="t" r="r" b="b"/>
              <a:pathLst>
                <a:path w="2867857" h="1454786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BACFAA6A-C3F3-4BCB-5D93-612D6A115009}"/>
              </a:ext>
            </a:extLst>
          </p:cNvPr>
          <p:cNvGrpSpPr/>
          <p:nvPr/>
        </p:nvGrpSpPr>
        <p:grpSpPr>
          <a:xfrm>
            <a:off x="4479922" y="7752240"/>
            <a:ext cx="3606325" cy="3515804"/>
            <a:chOff x="0" y="0"/>
            <a:chExt cx="4808434" cy="4687738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E6821A0-35A0-234D-03C9-613DE50C19B8}"/>
                </a:ext>
              </a:extLst>
            </p:cNvPr>
            <p:cNvSpPr/>
            <p:nvPr/>
          </p:nvSpPr>
          <p:spPr>
            <a:xfrm flipH="1">
              <a:off x="1211255" y="1000982"/>
              <a:ext cx="2932893" cy="2932893"/>
            </a:xfrm>
            <a:custGeom>
              <a:avLst/>
              <a:gdLst/>
              <a:ahLst/>
              <a:cxnLst/>
              <a:rect l="l" t="t" r="r" b="b"/>
              <a:pathLst>
                <a:path w="2932893" h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7BA40BD8-D2DC-FCCA-AE96-F8D40B3D922E}"/>
                </a:ext>
              </a:extLst>
            </p:cNvPr>
            <p:cNvSpPr/>
            <p:nvPr/>
          </p:nvSpPr>
          <p:spPr>
            <a:xfrm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l="l" t="t" r="r" b="b"/>
              <a:pathLst>
                <a:path w="2433065" h="1026311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3FE8C391-58A9-2DE6-C760-0D4C648F4C56}"/>
                </a:ext>
              </a:extLst>
            </p:cNvPr>
            <p:cNvSpPr/>
            <p:nvPr/>
          </p:nvSpPr>
          <p:spPr>
            <a:xfrm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l="l" t="t" r="r" b="b"/>
              <a:pathLst>
                <a:path w="2249469" h="1124735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6EA30658-6943-952B-1938-99BA0996E4E8}"/>
              </a:ext>
            </a:extLst>
          </p:cNvPr>
          <p:cNvGrpSpPr/>
          <p:nvPr/>
        </p:nvGrpSpPr>
        <p:grpSpPr>
          <a:xfrm>
            <a:off x="190094" y="9620381"/>
            <a:ext cx="2705380" cy="927726"/>
            <a:chOff x="0" y="0"/>
            <a:chExt cx="3607174" cy="1236967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304E468-24AA-1554-E14A-F7A373A3E296}"/>
                </a:ext>
              </a:extLst>
            </p:cNvPr>
            <p:cNvSpPr/>
            <p:nvPr/>
          </p:nvSpPr>
          <p:spPr>
            <a:xfrm>
              <a:off x="0" y="0"/>
              <a:ext cx="301370" cy="1236967"/>
            </a:xfrm>
            <a:custGeom>
              <a:avLst/>
              <a:gdLst/>
              <a:ahLst/>
              <a:cxnLst/>
              <a:rect l="l" t="t" r="r" b="b"/>
              <a:pathLst>
                <a:path w="301370" h="1236967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F7690708-8A5C-7F78-1976-69B157B9AF50}"/>
                </a:ext>
              </a:extLst>
            </p:cNvPr>
            <p:cNvSpPr/>
            <p:nvPr/>
          </p:nvSpPr>
          <p:spPr>
            <a:xfrm>
              <a:off x="396437" y="959623"/>
              <a:ext cx="897289" cy="277344"/>
            </a:xfrm>
            <a:custGeom>
              <a:avLst/>
              <a:gdLst/>
              <a:ahLst/>
              <a:cxnLst/>
              <a:rect l="l" t="t" r="r" b="b"/>
              <a:pathLst>
                <a:path w="897289" h="277344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A8D338BF-85CE-5BF2-5460-6C24ACC8EDC8}"/>
                </a:ext>
              </a:extLst>
            </p:cNvPr>
            <p:cNvSpPr/>
            <p:nvPr/>
          </p:nvSpPr>
          <p:spPr>
            <a:xfrm>
              <a:off x="1428582" y="1141902"/>
              <a:ext cx="2178591" cy="95066"/>
            </a:xfrm>
            <a:custGeom>
              <a:avLst/>
              <a:gdLst/>
              <a:ahLst/>
              <a:cxnLst/>
              <a:rect l="l" t="t" r="r" b="b"/>
              <a:pathLst>
                <a:path w="2178591" h="95066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9B9AFFE2-6B36-6A99-9990-6C4B99BEB5C1}"/>
              </a:ext>
            </a:extLst>
          </p:cNvPr>
          <p:cNvGrpSpPr/>
          <p:nvPr/>
        </p:nvGrpSpPr>
        <p:grpSpPr>
          <a:xfrm>
            <a:off x="4556372" y="122051"/>
            <a:ext cx="2861171" cy="997576"/>
            <a:chOff x="0" y="0"/>
            <a:chExt cx="3814895" cy="1330102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4FAD91F2-3BF4-4FD6-36A4-E402C29D4484}"/>
                </a:ext>
              </a:extLst>
            </p:cNvPr>
            <p:cNvSpPr/>
            <p:nvPr/>
          </p:nvSpPr>
          <p:spPr>
            <a:xfrm>
              <a:off x="3490833" y="0"/>
              <a:ext cx="324061" cy="1330102"/>
            </a:xfrm>
            <a:custGeom>
              <a:avLst/>
              <a:gdLst/>
              <a:ahLst/>
              <a:cxnLst/>
              <a:rect l="l" t="t" r="r" b="b"/>
              <a:pathLst>
                <a:path w="324061" h="1330102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882AC57F-9C2B-05F7-0506-9A014D4871B1}"/>
                </a:ext>
              </a:extLst>
            </p:cNvPr>
            <p:cNvSpPr/>
            <p:nvPr/>
          </p:nvSpPr>
          <p:spPr>
            <a:xfrm flipH="1">
              <a:off x="2461704" y="0"/>
              <a:ext cx="964848" cy="298226"/>
            </a:xfrm>
            <a:custGeom>
              <a:avLst/>
              <a:gdLst/>
              <a:ahLst/>
              <a:cxnLst/>
              <a:rect l="l" t="t" r="r" b="b"/>
              <a:pathLst>
                <a:path w="964848" h="298226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318881B6-4E87-A26F-5010-0F57B5820DA0}"/>
                </a:ext>
              </a:extLst>
            </p:cNvPr>
            <p:cNvSpPr/>
            <p:nvPr/>
          </p:nvSpPr>
          <p:spPr>
            <a:xfrm>
              <a:off x="0" y="84240"/>
              <a:ext cx="2342624" cy="102224"/>
            </a:xfrm>
            <a:custGeom>
              <a:avLst/>
              <a:gdLst/>
              <a:ahLst/>
              <a:cxnLst/>
              <a:rect l="l" t="t" r="r" b="b"/>
              <a:pathLst>
                <a:path w="2342624" h="1022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TextBox 23">
            <a:extLst>
              <a:ext uri="{FF2B5EF4-FFF2-40B4-BE49-F238E27FC236}">
                <a16:creationId xmlns:a16="http://schemas.microsoft.com/office/drawing/2014/main" id="{9E2787DF-E2C1-C36E-C0A3-5E31AC4E9ABF}"/>
              </a:ext>
            </a:extLst>
          </p:cNvPr>
          <p:cNvSpPr txBox="1"/>
          <p:nvPr/>
        </p:nvSpPr>
        <p:spPr>
          <a:xfrm>
            <a:off x="670876" y="1164052"/>
            <a:ext cx="6214564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49"/>
              </a:lnSpc>
            </a:pPr>
            <a:r>
              <a:rPr lang="th-TH" sz="4392" b="1" dirty="0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การปฏิบัติงานจราจร</a:t>
            </a:r>
            <a:endParaRPr lang="en-US" sz="4392" b="1" dirty="0">
              <a:solidFill>
                <a:srgbClr val="000000"/>
              </a:solidFill>
              <a:latin typeface="Garuda Bold"/>
              <a:ea typeface="Garuda Bold"/>
              <a:cs typeface="Garuda Bold"/>
              <a:sym typeface="Garuda Bold"/>
            </a:endParaRP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BE5075E8-98E4-FBF7-2DCE-B3B59CA7EC1C}"/>
              </a:ext>
            </a:extLst>
          </p:cNvPr>
          <p:cNvSpPr txBox="1"/>
          <p:nvPr/>
        </p:nvSpPr>
        <p:spPr>
          <a:xfrm>
            <a:off x="275505" y="10243793"/>
            <a:ext cx="7008989" cy="148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"/>
              </a:lnSpc>
              <a:spcBef>
                <a:spcPct val="0"/>
              </a:spcBef>
            </a:pPr>
            <a:r>
              <a:rPr lang="en-US" sz="899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ข้อความในย่อหน้าของคุณ</a:t>
            </a:r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93DE4CF1-7D89-C396-BC41-2EDF7A32E4CD}"/>
              </a:ext>
            </a:extLst>
          </p:cNvPr>
          <p:cNvSpPr txBox="1"/>
          <p:nvPr/>
        </p:nvSpPr>
        <p:spPr>
          <a:xfrm>
            <a:off x="275505" y="10243793"/>
            <a:ext cx="7008989" cy="148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"/>
              </a:lnSpc>
              <a:spcBef>
                <a:spcPct val="0"/>
              </a:spcBef>
            </a:pPr>
            <a:r>
              <a:rPr lang="en-US" sz="899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ข้อความในย่อหน้าของคุณ</a:t>
            </a: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4B1857C6-94F8-BBC3-4EE4-E04F61A38772}"/>
              </a:ext>
            </a:extLst>
          </p:cNvPr>
          <p:cNvSpPr txBox="1"/>
          <p:nvPr/>
        </p:nvSpPr>
        <p:spPr>
          <a:xfrm>
            <a:off x="966220" y="4653008"/>
            <a:ext cx="4876364" cy="4385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วันที่  15 เม.ย.2568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ภายใต้การอำนวยการสั่งการของ 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พ.ต.อ. โสภณ  พรามณี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ผกก.สภ.นาดี 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พ.ต.ท.</a:t>
            </a:r>
            <a:r>
              <a:rPr lang="th-TH" sz="1343" b="1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ธันยวิช</a:t>
            </a: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มณีโชติ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รอง ผกก.ป.สภ.นาดี 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endParaRPr lang="th-TH" sz="1343" b="1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สั่งการให้  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พ.ต.ท.ธีรพง</a:t>
            </a:r>
            <a:r>
              <a:rPr lang="th-TH" sz="1343" b="1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ษ์</a:t>
            </a: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. องอาจ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   สวป.สภ.นาดี    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พร้อมเจ้าหน้าที่จราจร สภ.นาดี ว.20 ผู้ต้องหา ดังนี้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endParaRPr lang="th-TH" sz="1343" b="1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1.นาย พรรลพ  ไข่เงิน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บ้านเลขที่ 382 ม.6ต.นาดี อ.นาดี จ.ปราจีนบุรี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endParaRPr lang="th-TH" sz="1343" b="1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-ข้อหา เป็นผู้ขับขี่ขับรถในขณะเมาสุราหรือของมึนเมาอย่างอื่น(ตาม พ.ร.บ.จราจรทางบก พ.ศ.2522 มาตรา43(2))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📌</a:t>
            </a:r>
          </a:p>
        </p:txBody>
      </p:sp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F5CF0A19-A201-1FCB-ECB6-3FAAF876E20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2658" y="1978910"/>
            <a:ext cx="4191000" cy="251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802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5505" y="429157"/>
            <a:ext cx="7008989" cy="9833686"/>
            <a:chOff x="0" y="0"/>
            <a:chExt cx="3552493" cy="49841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52493" cy="4984185"/>
            </a:xfrm>
            <a:custGeom>
              <a:avLst/>
              <a:gdLst/>
              <a:ahLst/>
              <a:cxnLst/>
              <a:rect l="l" t="t" r="r" b="b"/>
              <a:pathLst>
                <a:path w="3552493" h="4984185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12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15317" y="-832070"/>
            <a:ext cx="3115660" cy="2810981"/>
            <a:chOff x="0" y="0"/>
            <a:chExt cx="4154213" cy="3747975"/>
          </a:xfrm>
        </p:grpSpPr>
        <p:sp>
          <p:nvSpPr>
            <p:cNvPr id="6" name="Freeform 6"/>
            <p:cNvSpPr/>
            <p:nvPr/>
          </p:nvSpPr>
          <p:spPr>
            <a:xfrm flipV="1">
              <a:off x="0" y="1109427"/>
              <a:ext cx="2638548" cy="2638548"/>
            </a:xfrm>
            <a:custGeom>
              <a:avLst/>
              <a:gdLst/>
              <a:ahLst/>
              <a:cxnLst/>
              <a:rect l="l" t="t" r="r" b="b"/>
              <a:pathLst>
                <a:path w="2638548" h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l="l" t="t" r="r" b="b"/>
              <a:pathLst>
                <a:path w="2867857" h="1454786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79922" y="7752240"/>
            <a:ext cx="3606325" cy="3515804"/>
            <a:chOff x="0" y="0"/>
            <a:chExt cx="4808434" cy="4687738"/>
          </a:xfrm>
        </p:grpSpPr>
        <p:sp>
          <p:nvSpPr>
            <p:cNvPr id="9" name="Freeform 9"/>
            <p:cNvSpPr/>
            <p:nvPr/>
          </p:nvSpPr>
          <p:spPr>
            <a:xfrm flipH="1">
              <a:off x="1211255" y="1000982"/>
              <a:ext cx="2932893" cy="2932893"/>
            </a:xfrm>
            <a:custGeom>
              <a:avLst/>
              <a:gdLst/>
              <a:ahLst/>
              <a:cxnLst/>
              <a:rect l="l" t="t" r="r" b="b"/>
              <a:pathLst>
                <a:path w="2932893" h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l="l" t="t" r="r" b="b"/>
              <a:pathLst>
                <a:path w="2433065" h="1026311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l="l" t="t" r="r" b="b"/>
              <a:pathLst>
                <a:path w="2249469" h="1124735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90094" y="9620381"/>
            <a:ext cx="2705380" cy="927726"/>
            <a:chOff x="0" y="0"/>
            <a:chExt cx="3607174" cy="12369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01370" cy="1236967"/>
            </a:xfrm>
            <a:custGeom>
              <a:avLst/>
              <a:gdLst/>
              <a:ahLst/>
              <a:cxnLst/>
              <a:rect l="l" t="t" r="r" b="b"/>
              <a:pathLst>
                <a:path w="301370" h="1236967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396437" y="959623"/>
              <a:ext cx="897289" cy="277344"/>
            </a:xfrm>
            <a:custGeom>
              <a:avLst/>
              <a:gdLst/>
              <a:ahLst/>
              <a:cxnLst/>
              <a:rect l="l" t="t" r="r" b="b"/>
              <a:pathLst>
                <a:path w="897289" h="277344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428582" y="1141902"/>
              <a:ext cx="2178591" cy="95066"/>
            </a:xfrm>
            <a:custGeom>
              <a:avLst/>
              <a:gdLst/>
              <a:ahLst/>
              <a:cxnLst/>
              <a:rect l="l" t="t" r="r" b="b"/>
              <a:pathLst>
                <a:path w="2178591" h="95066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556372" y="122051"/>
            <a:ext cx="2861171" cy="997576"/>
            <a:chOff x="0" y="0"/>
            <a:chExt cx="3814895" cy="1330102"/>
          </a:xfrm>
        </p:grpSpPr>
        <p:sp>
          <p:nvSpPr>
            <p:cNvPr id="17" name="Freeform 17"/>
            <p:cNvSpPr/>
            <p:nvPr/>
          </p:nvSpPr>
          <p:spPr>
            <a:xfrm>
              <a:off x="3490833" y="0"/>
              <a:ext cx="324061" cy="1330102"/>
            </a:xfrm>
            <a:custGeom>
              <a:avLst/>
              <a:gdLst/>
              <a:ahLst/>
              <a:cxnLst/>
              <a:rect l="l" t="t" r="r" b="b"/>
              <a:pathLst>
                <a:path w="324061" h="1330102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 flipH="1">
              <a:off x="2461704" y="0"/>
              <a:ext cx="964848" cy="298226"/>
            </a:xfrm>
            <a:custGeom>
              <a:avLst/>
              <a:gdLst/>
              <a:ahLst/>
              <a:cxnLst/>
              <a:rect l="l" t="t" r="r" b="b"/>
              <a:pathLst>
                <a:path w="964848" h="298226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84240"/>
              <a:ext cx="2342624" cy="102224"/>
            </a:xfrm>
            <a:custGeom>
              <a:avLst/>
              <a:gdLst/>
              <a:ahLst/>
              <a:cxnLst/>
              <a:rect l="l" t="t" r="r" b="b"/>
              <a:pathLst>
                <a:path w="2342624" h="1022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Freeform 20"/>
          <p:cNvSpPr/>
          <p:nvPr/>
        </p:nvSpPr>
        <p:spPr>
          <a:xfrm>
            <a:off x="420044" y="2577700"/>
            <a:ext cx="2245480" cy="1684490"/>
          </a:xfrm>
          <a:custGeom>
            <a:avLst/>
            <a:gdLst/>
            <a:ahLst/>
            <a:cxnLst/>
            <a:rect l="l" t="t" r="r" b="b"/>
            <a:pathLst>
              <a:path w="2245480" h="1684490">
                <a:moveTo>
                  <a:pt x="0" y="0"/>
                </a:moveTo>
                <a:lnTo>
                  <a:pt x="2245480" y="0"/>
                </a:lnTo>
                <a:lnTo>
                  <a:pt x="2245480" y="1684490"/>
                </a:lnTo>
                <a:lnTo>
                  <a:pt x="0" y="1684490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-71" r="-7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2814656" y="2577700"/>
            <a:ext cx="2245480" cy="1684490"/>
          </a:xfrm>
          <a:custGeom>
            <a:avLst/>
            <a:gdLst/>
            <a:ahLst/>
            <a:cxnLst/>
            <a:rect l="l" t="t" r="r" b="b"/>
            <a:pathLst>
              <a:path w="2245480" h="1684490">
                <a:moveTo>
                  <a:pt x="0" y="0"/>
                </a:moveTo>
                <a:lnTo>
                  <a:pt x="2245480" y="0"/>
                </a:lnTo>
                <a:lnTo>
                  <a:pt x="2245480" y="1684490"/>
                </a:lnTo>
                <a:lnTo>
                  <a:pt x="0" y="1684490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-71" r="-7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5204236" y="2577700"/>
            <a:ext cx="1862100" cy="1684490"/>
          </a:xfrm>
          <a:custGeom>
            <a:avLst/>
            <a:gdLst/>
            <a:ahLst/>
            <a:cxnLst/>
            <a:rect l="l" t="t" r="r" b="b"/>
            <a:pathLst>
              <a:path w="1862100" h="1684490">
                <a:moveTo>
                  <a:pt x="0" y="0"/>
                </a:moveTo>
                <a:lnTo>
                  <a:pt x="1862100" y="0"/>
                </a:lnTo>
                <a:lnTo>
                  <a:pt x="1862100" y="1684490"/>
                </a:lnTo>
                <a:lnTo>
                  <a:pt x="0" y="1684490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-10381" r="-1038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614717" y="1043444"/>
            <a:ext cx="6214564" cy="1564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49"/>
              </a:lnSpc>
            </a:pPr>
            <a:r>
              <a:rPr lang="th-TH" sz="4392" b="1" dirty="0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การปฏิบัติงานจราจร</a:t>
            </a:r>
            <a:endParaRPr lang="en-US" sz="4392" b="1" dirty="0">
              <a:solidFill>
                <a:srgbClr val="000000"/>
              </a:solidFill>
              <a:latin typeface="Garuda Bold"/>
              <a:ea typeface="Garuda Bold"/>
              <a:cs typeface="Garuda Bold"/>
              <a:sym typeface="Garuda Bold"/>
            </a:endParaRPr>
          </a:p>
          <a:p>
            <a:pPr algn="ctr">
              <a:lnSpc>
                <a:spcPts val="6149"/>
              </a:lnSpc>
            </a:pPr>
            <a:r>
              <a:rPr lang="en-US" sz="4392" b="1" dirty="0" err="1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ซ้อมแผนเผชิญเหตุ</a:t>
            </a:r>
            <a:endParaRPr lang="en-US" sz="4392" b="1" dirty="0">
              <a:solidFill>
                <a:srgbClr val="000000"/>
              </a:solidFill>
              <a:latin typeface="Garuda Bold"/>
              <a:ea typeface="Garuda Bold"/>
              <a:cs typeface="Garuda Bold"/>
              <a:sym typeface="Garuda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275505" y="10243793"/>
            <a:ext cx="7008989" cy="148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"/>
              </a:lnSpc>
              <a:spcBef>
                <a:spcPct val="0"/>
              </a:spcBef>
            </a:pPr>
            <a:r>
              <a:rPr lang="en-US" sz="899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ข้อความในย่อหน้าของคุณ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75505" y="10243793"/>
            <a:ext cx="7008989" cy="148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"/>
              </a:lnSpc>
              <a:spcBef>
                <a:spcPct val="0"/>
              </a:spcBef>
            </a:pPr>
            <a:r>
              <a:rPr lang="en-US" sz="899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ข้อความในย่อหน้าของคุณ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406721" y="4671765"/>
            <a:ext cx="4876364" cy="3505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 วันที่ 23 ธันวาคม</a:t>
            </a:r>
            <a:r>
              <a:rPr lang="en-US" sz="1343" b="1" u="none" strike="noStrik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2567 เวลา 15.00น.</a:t>
            </a: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พ.ต.อ. นัทธกานต์ประทุมตรี</a:t>
            </a: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ผกก.สภ.นาดี</a:t>
            </a: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พ.ต.ท. เศกศักดิ์ อาทรกิจวิฒน์</a:t>
            </a: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รอง ผกก.ป.สภ.นาดี</a:t>
            </a: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พ.ต.ท.ธีรพงษ์ องอาจ</a:t>
            </a: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สวป.สภ.นาดี ได้เรียกแถวเพื่อ</a:t>
            </a: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ตรวจสอบการฝึกยุทธวิธี</a:t>
            </a: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ของข้าราชการตำรวจ </a:t>
            </a: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(งานสายตรวจ,งานจราจร)</a:t>
            </a: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ได้แก่ </a:t>
            </a: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1.ซ้อมแผนเผชิญเหตุ คนตีกันในโรงพยาบาลนาดี</a:t>
            </a: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    ได้แนะนำยุทธวิธีตามแบบของตร.และปฏิบัติหน้าที่ในกรอบของกฎหมาย</a:t>
            </a: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endParaRPr lang="en-US" sz="1343" b="1" u="none" strike="noStrike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📌สถานที่ :  ลานฝึกหน้าสภ.นาด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D9813C-1AAC-2BA8-E9D4-BBBEF9B5D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E071F80-3187-B1A2-B942-5BA75949E448}"/>
              </a:ext>
            </a:extLst>
          </p:cNvPr>
          <p:cNvGrpSpPr/>
          <p:nvPr/>
        </p:nvGrpSpPr>
        <p:grpSpPr>
          <a:xfrm>
            <a:off x="275505" y="429157"/>
            <a:ext cx="7008989" cy="9833686"/>
            <a:chOff x="0" y="0"/>
            <a:chExt cx="3552493" cy="4984185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EE6CCF3-6B2C-345B-0710-97F3FD60EFCD}"/>
                </a:ext>
              </a:extLst>
            </p:cNvPr>
            <p:cNvSpPr/>
            <p:nvPr/>
          </p:nvSpPr>
          <p:spPr>
            <a:xfrm>
              <a:off x="0" y="0"/>
              <a:ext cx="3552493" cy="4984185"/>
            </a:xfrm>
            <a:custGeom>
              <a:avLst/>
              <a:gdLst/>
              <a:ahLst/>
              <a:cxnLst/>
              <a:rect l="l" t="t" r="r" b="b"/>
              <a:pathLst>
                <a:path w="3552493" h="4984185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3D5CC1F2-85A7-4D20-5879-E8BC32A92570}"/>
                </a:ext>
              </a:extLst>
            </p:cNvPr>
            <p:cNvSpPr txBox="1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12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922BB2BA-0118-AF7C-7703-9CA29660E3E8}"/>
              </a:ext>
            </a:extLst>
          </p:cNvPr>
          <p:cNvGrpSpPr/>
          <p:nvPr/>
        </p:nvGrpSpPr>
        <p:grpSpPr>
          <a:xfrm>
            <a:off x="-115317" y="-832070"/>
            <a:ext cx="3115660" cy="2810981"/>
            <a:chOff x="0" y="0"/>
            <a:chExt cx="4154213" cy="3747975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B6E7C9F-919A-412F-7EAA-D08119C633ED}"/>
                </a:ext>
              </a:extLst>
            </p:cNvPr>
            <p:cNvSpPr/>
            <p:nvPr/>
          </p:nvSpPr>
          <p:spPr>
            <a:xfrm flipV="1">
              <a:off x="0" y="1109427"/>
              <a:ext cx="2638548" cy="2638548"/>
            </a:xfrm>
            <a:custGeom>
              <a:avLst/>
              <a:gdLst/>
              <a:ahLst/>
              <a:cxnLst/>
              <a:rect l="l" t="t" r="r" b="b"/>
              <a:pathLst>
                <a:path w="2638548" h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A04715E-6EC8-EB65-2EBF-1D3A74EC83D2}"/>
                </a:ext>
              </a:extLst>
            </p:cNvPr>
            <p:cNvSpPr/>
            <p:nvPr/>
          </p:nvSpPr>
          <p:spPr>
            <a:xfrm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l="l" t="t" r="r" b="b"/>
              <a:pathLst>
                <a:path w="2867857" h="1454786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B2730EEC-4201-A372-0FF5-F304A8464B6C}"/>
              </a:ext>
            </a:extLst>
          </p:cNvPr>
          <p:cNvGrpSpPr/>
          <p:nvPr/>
        </p:nvGrpSpPr>
        <p:grpSpPr>
          <a:xfrm>
            <a:off x="4479922" y="7752240"/>
            <a:ext cx="3606325" cy="3515804"/>
            <a:chOff x="0" y="0"/>
            <a:chExt cx="4808434" cy="4687738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8C54A8D4-1818-E295-EC33-8C148B851307}"/>
                </a:ext>
              </a:extLst>
            </p:cNvPr>
            <p:cNvSpPr/>
            <p:nvPr/>
          </p:nvSpPr>
          <p:spPr>
            <a:xfrm flipH="1">
              <a:off x="1211255" y="1000982"/>
              <a:ext cx="2932893" cy="2932893"/>
            </a:xfrm>
            <a:custGeom>
              <a:avLst/>
              <a:gdLst/>
              <a:ahLst/>
              <a:cxnLst/>
              <a:rect l="l" t="t" r="r" b="b"/>
              <a:pathLst>
                <a:path w="2932893" h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64A5A94A-5A1A-3F35-19CF-F09913190DBE}"/>
                </a:ext>
              </a:extLst>
            </p:cNvPr>
            <p:cNvSpPr/>
            <p:nvPr/>
          </p:nvSpPr>
          <p:spPr>
            <a:xfrm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l="l" t="t" r="r" b="b"/>
              <a:pathLst>
                <a:path w="2433065" h="1026311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C980705F-65D5-8B32-ABE5-9802B2FB9BA3}"/>
                </a:ext>
              </a:extLst>
            </p:cNvPr>
            <p:cNvSpPr/>
            <p:nvPr/>
          </p:nvSpPr>
          <p:spPr>
            <a:xfrm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l="l" t="t" r="r" b="b"/>
              <a:pathLst>
                <a:path w="2249469" h="1124735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FE179FFF-005D-0163-CBD4-5E66D696ADCD}"/>
              </a:ext>
            </a:extLst>
          </p:cNvPr>
          <p:cNvGrpSpPr/>
          <p:nvPr/>
        </p:nvGrpSpPr>
        <p:grpSpPr>
          <a:xfrm>
            <a:off x="190094" y="9620381"/>
            <a:ext cx="2705380" cy="927726"/>
            <a:chOff x="0" y="0"/>
            <a:chExt cx="3607174" cy="1236967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B100B15C-71AA-D6FA-1104-BEAA347B6A8A}"/>
                </a:ext>
              </a:extLst>
            </p:cNvPr>
            <p:cNvSpPr/>
            <p:nvPr/>
          </p:nvSpPr>
          <p:spPr>
            <a:xfrm>
              <a:off x="0" y="0"/>
              <a:ext cx="301370" cy="1236967"/>
            </a:xfrm>
            <a:custGeom>
              <a:avLst/>
              <a:gdLst/>
              <a:ahLst/>
              <a:cxnLst/>
              <a:rect l="l" t="t" r="r" b="b"/>
              <a:pathLst>
                <a:path w="301370" h="1236967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03E975D0-42EC-BCA9-4B5B-8E9E5D1E6ECD}"/>
                </a:ext>
              </a:extLst>
            </p:cNvPr>
            <p:cNvSpPr/>
            <p:nvPr/>
          </p:nvSpPr>
          <p:spPr>
            <a:xfrm>
              <a:off x="396437" y="959623"/>
              <a:ext cx="897289" cy="277344"/>
            </a:xfrm>
            <a:custGeom>
              <a:avLst/>
              <a:gdLst/>
              <a:ahLst/>
              <a:cxnLst/>
              <a:rect l="l" t="t" r="r" b="b"/>
              <a:pathLst>
                <a:path w="897289" h="277344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BE64EECC-5B7E-0366-CF2C-1EC51199DF55}"/>
                </a:ext>
              </a:extLst>
            </p:cNvPr>
            <p:cNvSpPr/>
            <p:nvPr/>
          </p:nvSpPr>
          <p:spPr>
            <a:xfrm>
              <a:off x="1428582" y="1141902"/>
              <a:ext cx="2178591" cy="95066"/>
            </a:xfrm>
            <a:custGeom>
              <a:avLst/>
              <a:gdLst/>
              <a:ahLst/>
              <a:cxnLst/>
              <a:rect l="l" t="t" r="r" b="b"/>
              <a:pathLst>
                <a:path w="2178591" h="95066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D78E2277-E949-B37E-2E8F-602D89CC8432}"/>
              </a:ext>
            </a:extLst>
          </p:cNvPr>
          <p:cNvGrpSpPr/>
          <p:nvPr/>
        </p:nvGrpSpPr>
        <p:grpSpPr>
          <a:xfrm>
            <a:off x="4556372" y="122051"/>
            <a:ext cx="2861171" cy="997576"/>
            <a:chOff x="0" y="0"/>
            <a:chExt cx="3814895" cy="1330102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E3F26DC0-68DD-9B5B-7C53-B69BEDAE3972}"/>
                </a:ext>
              </a:extLst>
            </p:cNvPr>
            <p:cNvSpPr/>
            <p:nvPr/>
          </p:nvSpPr>
          <p:spPr>
            <a:xfrm>
              <a:off x="3490833" y="0"/>
              <a:ext cx="324061" cy="1330102"/>
            </a:xfrm>
            <a:custGeom>
              <a:avLst/>
              <a:gdLst/>
              <a:ahLst/>
              <a:cxnLst/>
              <a:rect l="l" t="t" r="r" b="b"/>
              <a:pathLst>
                <a:path w="324061" h="1330102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DC01F90A-497E-0E33-4693-7E2D863A48AE}"/>
                </a:ext>
              </a:extLst>
            </p:cNvPr>
            <p:cNvSpPr/>
            <p:nvPr/>
          </p:nvSpPr>
          <p:spPr>
            <a:xfrm flipH="1">
              <a:off x="2461704" y="0"/>
              <a:ext cx="964848" cy="298226"/>
            </a:xfrm>
            <a:custGeom>
              <a:avLst/>
              <a:gdLst/>
              <a:ahLst/>
              <a:cxnLst/>
              <a:rect l="l" t="t" r="r" b="b"/>
              <a:pathLst>
                <a:path w="964848" h="298226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30851C33-63BD-5826-55A7-94B87F63F68A}"/>
                </a:ext>
              </a:extLst>
            </p:cNvPr>
            <p:cNvSpPr/>
            <p:nvPr/>
          </p:nvSpPr>
          <p:spPr>
            <a:xfrm>
              <a:off x="0" y="84240"/>
              <a:ext cx="2342624" cy="102224"/>
            </a:xfrm>
            <a:custGeom>
              <a:avLst/>
              <a:gdLst/>
              <a:ahLst/>
              <a:cxnLst/>
              <a:rect l="l" t="t" r="r" b="b"/>
              <a:pathLst>
                <a:path w="2342624" h="1022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TextBox 23">
            <a:extLst>
              <a:ext uri="{FF2B5EF4-FFF2-40B4-BE49-F238E27FC236}">
                <a16:creationId xmlns:a16="http://schemas.microsoft.com/office/drawing/2014/main" id="{57D295DE-3A50-4821-C49B-9CC15E559186}"/>
              </a:ext>
            </a:extLst>
          </p:cNvPr>
          <p:cNvSpPr txBox="1"/>
          <p:nvPr/>
        </p:nvSpPr>
        <p:spPr>
          <a:xfrm>
            <a:off x="589436" y="1391239"/>
            <a:ext cx="6214564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49"/>
              </a:lnSpc>
            </a:pPr>
            <a:r>
              <a:rPr lang="th-TH" sz="4392" b="1" dirty="0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การปฏิบัติงานจราจร</a:t>
            </a:r>
            <a:endParaRPr lang="en-US" sz="4392" b="1" dirty="0">
              <a:solidFill>
                <a:srgbClr val="000000"/>
              </a:solidFill>
              <a:latin typeface="Garuda Bold"/>
              <a:ea typeface="Garuda Bold"/>
              <a:cs typeface="Garuda Bold"/>
              <a:sym typeface="Garuda Bold"/>
            </a:endParaRP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544BD8E4-D3B2-1B75-9DB1-9660AB217A3D}"/>
              </a:ext>
            </a:extLst>
          </p:cNvPr>
          <p:cNvSpPr txBox="1"/>
          <p:nvPr/>
        </p:nvSpPr>
        <p:spPr>
          <a:xfrm>
            <a:off x="275505" y="10243793"/>
            <a:ext cx="7008989" cy="148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"/>
              </a:lnSpc>
              <a:spcBef>
                <a:spcPct val="0"/>
              </a:spcBef>
            </a:pPr>
            <a:r>
              <a:rPr lang="en-US" sz="899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ข้อความในย่อหน้าของคุณ</a:t>
            </a:r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1B40E193-6F74-BC55-92C0-F349683F2473}"/>
              </a:ext>
            </a:extLst>
          </p:cNvPr>
          <p:cNvSpPr txBox="1"/>
          <p:nvPr/>
        </p:nvSpPr>
        <p:spPr>
          <a:xfrm>
            <a:off x="275505" y="10243793"/>
            <a:ext cx="7008989" cy="148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"/>
              </a:lnSpc>
              <a:spcBef>
                <a:spcPct val="0"/>
              </a:spcBef>
            </a:pPr>
            <a:r>
              <a:rPr lang="en-US" sz="899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ข้อความในย่อหน้าของคุณ</a:t>
            </a: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E56C8A4F-2C67-7268-4002-0B646C839C12}"/>
              </a:ext>
            </a:extLst>
          </p:cNvPr>
          <p:cNvSpPr txBox="1"/>
          <p:nvPr/>
        </p:nvSpPr>
        <p:spPr>
          <a:xfrm>
            <a:off x="1182498" y="5025900"/>
            <a:ext cx="4876364" cy="2680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 </a:t>
            </a:r>
            <a:r>
              <a:rPr lang="en-US" sz="1343" b="1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วันที่</a:t>
            </a: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</a:t>
            </a:r>
            <a:r>
              <a:rPr lang="en-US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3</a:t>
            </a: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</a:t>
            </a:r>
            <a:r>
              <a:rPr lang="en-US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</a:t>
            </a: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ธันวาคม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2567 </a:t>
            </a: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เวลา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</a:t>
            </a: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07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.</a:t>
            </a: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0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0น.</a:t>
            </a: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พ.ต.อ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. </a:t>
            </a: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นัทธกานต์ประทุมตรี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ผกก.สภ.นาดี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พ.ต.ท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. </a:t>
            </a: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เศกศักดิ์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</a:t>
            </a: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อาทรกิจวิฒน์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รอง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</a:t>
            </a: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ผกก.ป.สภ.นาดี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พ.ต.ท.ธีรพงษ์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</a:t>
            </a: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องอาจ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สวป.สภ.นาดี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</a:t>
            </a: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ได้</a:t>
            </a:r>
            <a:r>
              <a:rPr lang="th-TH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สั่งการ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ส.ต.ท.ขจรศักดิ์ ศรีโค</a:t>
            </a:r>
            <a:r>
              <a:rPr lang="th-TH" sz="1343" b="1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ว์</a:t>
            </a:r>
            <a:endParaRPr lang="th-TH" sz="1343" b="1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th-TH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ผบ.หมู่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(</a:t>
            </a:r>
            <a:r>
              <a:rPr lang="th-TH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ป.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)</a:t>
            </a:r>
            <a:r>
              <a:rPr lang="th-TH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สภ.นาดี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th-TH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อำนวยความสะดวกการจราจรหน้าโรงเรียนอนุบาลนาดี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📌</a:t>
            </a:r>
          </a:p>
        </p:txBody>
      </p:sp>
      <p:pic>
        <p:nvPicPr>
          <p:cNvPr id="28" name="รูปภาพ 27">
            <a:extLst>
              <a:ext uri="{FF2B5EF4-FFF2-40B4-BE49-F238E27FC236}">
                <a16:creationId xmlns:a16="http://schemas.microsoft.com/office/drawing/2014/main" id="{D9F8E1DF-37CD-8974-1067-0B51201752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6268" y="2245250"/>
            <a:ext cx="3149650" cy="236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869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17D3AE-9754-7ACD-A507-7A6BCC442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8FEE51A-48FA-D979-B6DC-35BC71B62A9D}"/>
              </a:ext>
            </a:extLst>
          </p:cNvPr>
          <p:cNvGrpSpPr/>
          <p:nvPr/>
        </p:nvGrpSpPr>
        <p:grpSpPr>
          <a:xfrm>
            <a:off x="275505" y="429157"/>
            <a:ext cx="7008989" cy="9833686"/>
            <a:chOff x="0" y="0"/>
            <a:chExt cx="3552493" cy="4984185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41EDA7A-3221-E4ED-0498-4905CAC10946}"/>
                </a:ext>
              </a:extLst>
            </p:cNvPr>
            <p:cNvSpPr/>
            <p:nvPr/>
          </p:nvSpPr>
          <p:spPr>
            <a:xfrm>
              <a:off x="0" y="0"/>
              <a:ext cx="3552493" cy="4984185"/>
            </a:xfrm>
            <a:custGeom>
              <a:avLst/>
              <a:gdLst/>
              <a:ahLst/>
              <a:cxnLst/>
              <a:rect l="l" t="t" r="r" b="b"/>
              <a:pathLst>
                <a:path w="3552493" h="4984185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8EFA4DF1-9314-F972-9E5D-638D6B373A58}"/>
                </a:ext>
              </a:extLst>
            </p:cNvPr>
            <p:cNvSpPr txBox="1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12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7D8CCC5D-BA5E-CAE2-71A5-232603E1781D}"/>
              </a:ext>
            </a:extLst>
          </p:cNvPr>
          <p:cNvGrpSpPr/>
          <p:nvPr/>
        </p:nvGrpSpPr>
        <p:grpSpPr>
          <a:xfrm>
            <a:off x="-115317" y="-832070"/>
            <a:ext cx="3115660" cy="2810981"/>
            <a:chOff x="0" y="0"/>
            <a:chExt cx="4154213" cy="3747975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5FF13A9E-BAA0-6B6A-6875-57E1D799B0A8}"/>
                </a:ext>
              </a:extLst>
            </p:cNvPr>
            <p:cNvSpPr/>
            <p:nvPr/>
          </p:nvSpPr>
          <p:spPr>
            <a:xfrm flipV="1">
              <a:off x="0" y="1109427"/>
              <a:ext cx="2638548" cy="2638548"/>
            </a:xfrm>
            <a:custGeom>
              <a:avLst/>
              <a:gdLst/>
              <a:ahLst/>
              <a:cxnLst/>
              <a:rect l="l" t="t" r="r" b="b"/>
              <a:pathLst>
                <a:path w="2638548" h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A1D2F22-2706-78CF-7F3E-EE5DFB8EF5F2}"/>
                </a:ext>
              </a:extLst>
            </p:cNvPr>
            <p:cNvSpPr/>
            <p:nvPr/>
          </p:nvSpPr>
          <p:spPr>
            <a:xfrm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l="l" t="t" r="r" b="b"/>
              <a:pathLst>
                <a:path w="2867857" h="1454786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DE54C9F6-9333-F0C5-8B45-5690F0582F0F}"/>
              </a:ext>
            </a:extLst>
          </p:cNvPr>
          <p:cNvGrpSpPr/>
          <p:nvPr/>
        </p:nvGrpSpPr>
        <p:grpSpPr>
          <a:xfrm>
            <a:off x="4479922" y="7752240"/>
            <a:ext cx="3606325" cy="3515804"/>
            <a:chOff x="0" y="0"/>
            <a:chExt cx="4808434" cy="4687738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E8F02CCF-9D4B-30DF-232F-BF8F1852CACA}"/>
                </a:ext>
              </a:extLst>
            </p:cNvPr>
            <p:cNvSpPr/>
            <p:nvPr/>
          </p:nvSpPr>
          <p:spPr>
            <a:xfrm flipH="1">
              <a:off x="1211255" y="1000982"/>
              <a:ext cx="2932893" cy="2932893"/>
            </a:xfrm>
            <a:custGeom>
              <a:avLst/>
              <a:gdLst/>
              <a:ahLst/>
              <a:cxnLst/>
              <a:rect l="l" t="t" r="r" b="b"/>
              <a:pathLst>
                <a:path w="2932893" h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0DD43AF7-7DBF-8CCD-A8CE-560A94A02DFC}"/>
                </a:ext>
              </a:extLst>
            </p:cNvPr>
            <p:cNvSpPr/>
            <p:nvPr/>
          </p:nvSpPr>
          <p:spPr>
            <a:xfrm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l="l" t="t" r="r" b="b"/>
              <a:pathLst>
                <a:path w="2433065" h="1026311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80D017C6-D826-218F-D5E8-84D8DE3DC823}"/>
                </a:ext>
              </a:extLst>
            </p:cNvPr>
            <p:cNvSpPr/>
            <p:nvPr/>
          </p:nvSpPr>
          <p:spPr>
            <a:xfrm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l="l" t="t" r="r" b="b"/>
              <a:pathLst>
                <a:path w="2249469" h="1124735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6B51DD18-80DD-E463-8F62-5533CC05D9EF}"/>
              </a:ext>
            </a:extLst>
          </p:cNvPr>
          <p:cNvGrpSpPr/>
          <p:nvPr/>
        </p:nvGrpSpPr>
        <p:grpSpPr>
          <a:xfrm>
            <a:off x="190094" y="9620381"/>
            <a:ext cx="2705380" cy="927726"/>
            <a:chOff x="0" y="0"/>
            <a:chExt cx="3607174" cy="1236967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B911F2DC-3B01-39B0-EE73-D085B6139079}"/>
                </a:ext>
              </a:extLst>
            </p:cNvPr>
            <p:cNvSpPr/>
            <p:nvPr/>
          </p:nvSpPr>
          <p:spPr>
            <a:xfrm>
              <a:off x="0" y="0"/>
              <a:ext cx="301370" cy="1236967"/>
            </a:xfrm>
            <a:custGeom>
              <a:avLst/>
              <a:gdLst/>
              <a:ahLst/>
              <a:cxnLst/>
              <a:rect l="l" t="t" r="r" b="b"/>
              <a:pathLst>
                <a:path w="301370" h="1236967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629680B9-F5D3-C8AA-AE27-760C76EF9C73}"/>
                </a:ext>
              </a:extLst>
            </p:cNvPr>
            <p:cNvSpPr/>
            <p:nvPr/>
          </p:nvSpPr>
          <p:spPr>
            <a:xfrm>
              <a:off x="396437" y="959623"/>
              <a:ext cx="897289" cy="277344"/>
            </a:xfrm>
            <a:custGeom>
              <a:avLst/>
              <a:gdLst/>
              <a:ahLst/>
              <a:cxnLst/>
              <a:rect l="l" t="t" r="r" b="b"/>
              <a:pathLst>
                <a:path w="897289" h="277344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F9CDF761-7D6C-E8B6-D700-738B02F66600}"/>
                </a:ext>
              </a:extLst>
            </p:cNvPr>
            <p:cNvSpPr/>
            <p:nvPr/>
          </p:nvSpPr>
          <p:spPr>
            <a:xfrm>
              <a:off x="1428582" y="1141902"/>
              <a:ext cx="2178591" cy="95066"/>
            </a:xfrm>
            <a:custGeom>
              <a:avLst/>
              <a:gdLst/>
              <a:ahLst/>
              <a:cxnLst/>
              <a:rect l="l" t="t" r="r" b="b"/>
              <a:pathLst>
                <a:path w="2178591" h="95066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62C634C8-92B5-2477-33B9-A98CCE747944}"/>
              </a:ext>
            </a:extLst>
          </p:cNvPr>
          <p:cNvGrpSpPr/>
          <p:nvPr/>
        </p:nvGrpSpPr>
        <p:grpSpPr>
          <a:xfrm>
            <a:off x="4556372" y="122051"/>
            <a:ext cx="2861171" cy="997576"/>
            <a:chOff x="0" y="0"/>
            <a:chExt cx="3814895" cy="1330102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CE5C26B7-663D-CF3E-7B5C-6E77070F311A}"/>
                </a:ext>
              </a:extLst>
            </p:cNvPr>
            <p:cNvSpPr/>
            <p:nvPr/>
          </p:nvSpPr>
          <p:spPr>
            <a:xfrm>
              <a:off x="3490833" y="0"/>
              <a:ext cx="324061" cy="1330102"/>
            </a:xfrm>
            <a:custGeom>
              <a:avLst/>
              <a:gdLst/>
              <a:ahLst/>
              <a:cxnLst/>
              <a:rect l="l" t="t" r="r" b="b"/>
              <a:pathLst>
                <a:path w="324061" h="1330102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A6A15917-3CE7-4297-1A6C-96E7DBC5C089}"/>
                </a:ext>
              </a:extLst>
            </p:cNvPr>
            <p:cNvSpPr/>
            <p:nvPr/>
          </p:nvSpPr>
          <p:spPr>
            <a:xfrm flipH="1">
              <a:off x="2461704" y="0"/>
              <a:ext cx="964848" cy="298226"/>
            </a:xfrm>
            <a:custGeom>
              <a:avLst/>
              <a:gdLst/>
              <a:ahLst/>
              <a:cxnLst/>
              <a:rect l="l" t="t" r="r" b="b"/>
              <a:pathLst>
                <a:path w="964848" h="298226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F1626948-101A-546B-BF7A-91BEDC41DDCF}"/>
                </a:ext>
              </a:extLst>
            </p:cNvPr>
            <p:cNvSpPr/>
            <p:nvPr/>
          </p:nvSpPr>
          <p:spPr>
            <a:xfrm>
              <a:off x="0" y="84240"/>
              <a:ext cx="2342624" cy="102224"/>
            </a:xfrm>
            <a:custGeom>
              <a:avLst/>
              <a:gdLst/>
              <a:ahLst/>
              <a:cxnLst/>
              <a:rect l="l" t="t" r="r" b="b"/>
              <a:pathLst>
                <a:path w="2342624" h="1022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TextBox 23">
            <a:extLst>
              <a:ext uri="{FF2B5EF4-FFF2-40B4-BE49-F238E27FC236}">
                <a16:creationId xmlns:a16="http://schemas.microsoft.com/office/drawing/2014/main" id="{9E8436FB-99EC-E03F-C2FF-A2FFCFEC03DC}"/>
              </a:ext>
            </a:extLst>
          </p:cNvPr>
          <p:cNvSpPr txBox="1"/>
          <p:nvPr/>
        </p:nvSpPr>
        <p:spPr>
          <a:xfrm>
            <a:off x="589436" y="1391239"/>
            <a:ext cx="6214564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49"/>
              </a:lnSpc>
            </a:pPr>
            <a:r>
              <a:rPr lang="th-TH" sz="4392" b="1" dirty="0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การปฏิบัติงานจราจร</a:t>
            </a:r>
            <a:endParaRPr lang="en-US" sz="4392" b="1" dirty="0">
              <a:solidFill>
                <a:srgbClr val="000000"/>
              </a:solidFill>
              <a:latin typeface="Garuda Bold"/>
              <a:ea typeface="Garuda Bold"/>
              <a:cs typeface="Garuda Bold"/>
              <a:sym typeface="Garuda Bold"/>
            </a:endParaRP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495E2D39-EABC-DB8B-A974-C9D4CC7D0BD3}"/>
              </a:ext>
            </a:extLst>
          </p:cNvPr>
          <p:cNvSpPr txBox="1"/>
          <p:nvPr/>
        </p:nvSpPr>
        <p:spPr>
          <a:xfrm>
            <a:off x="275505" y="10243793"/>
            <a:ext cx="7008989" cy="148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"/>
              </a:lnSpc>
              <a:spcBef>
                <a:spcPct val="0"/>
              </a:spcBef>
            </a:pPr>
            <a:r>
              <a:rPr lang="en-US" sz="899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ข้อความในย่อหน้าของคุณ</a:t>
            </a:r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B7A503C5-48C8-7158-0E33-70CF4C3A1AB1}"/>
              </a:ext>
            </a:extLst>
          </p:cNvPr>
          <p:cNvSpPr txBox="1"/>
          <p:nvPr/>
        </p:nvSpPr>
        <p:spPr>
          <a:xfrm>
            <a:off x="275505" y="10243793"/>
            <a:ext cx="7008989" cy="148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"/>
              </a:lnSpc>
              <a:spcBef>
                <a:spcPct val="0"/>
              </a:spcBef>
            </a:pPr>
            <a:r>
              <a:rPr lang="en-US" sz="899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ข้อความในย่อหน้าของคุณ</a:t>
            </a: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A2501587-CE36-12FC-67CD-CA9385B9E83E}"/>
              </a:ext>
            </a:extLst>
          </p:cNvPr>
          <p:cNvSpPr txBox="1"/>
          <p:nvPr/>
        </p:nvSpPr>
        <p:spPr>
          <a:xfrm>
            <a:off x="1182498" y="5025900"/>
            <a:ext cx="4876364" cy="2680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 </a:t>
            </a:r>
            <a:r>
              <a:rPr lang="en-US" sz="1343" b="1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วันที่</a:t>
            </a: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27 พฤศจิกายน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2567 </a:t>
            </a: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เวลา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</a:t>
            </a: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07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.</a:t>
            </a: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0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0น.</a:t>
            </a: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พ.ต.อ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. </a:t>
            </a: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นัทธกานต์ประทุมตรี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ผกก.สภ.นาดี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พ.ต.ท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. </a:t>
            </a: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เศกศักดิ์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</a:t>
            </a: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อาทรกิจวิฒน์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รอง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</a:t>
            </a: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ผกก.ป.สภ.นาดี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พ.ต.ท.ธีรพงษ์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</a:t>
            </a: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องอาจ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สวป.สภ.นาดี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</a:t>
            </a: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ได้</a:t>
            </a:r>
            <a:r>
              <a:rPr lang="th-TH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สั่งการ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ส.ต.ท.ขจรศักดิ์ ศรีโค</a:t>
            </a:r>
            <a:r>
              <a:rPr lang="th-TH" sz="1343" b="1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ว์</a:t>
            </a:r>
            <a:endParaRPr lang="th-TH" sz="1343" b="1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th-TH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ผบ.หมู่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(</a:t>
            </a:r>
            <a:r>
              <a:rPr lang="th-TH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ป.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)</a:t>
            </a:r>
            <a:r>
              <a:rPr lang="th-TH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สภ.นาดี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th-TH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อำนวยความสะดวกการจราจรหน้าโรงเรียนอนุบาลนาดี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📌</a:t>
            </a:r>
          </a:p>
        </p:txBody>
      </p:sp>
      <p:pic>
        <p:nvPicPr>
          <p:cNvPr id="28" name="รูปภาพ 27" descr="รูปภาพประกอบด้วย กลางแจ้ง, คน, เสื้อผ้า, อุปกรณ์ป้องกันส่วนบุคคล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9CD3D485-CFF5-7A04-0EB9-777C3A35DB4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268" y="2245250"/>
            <a:ext cx="3149651" cy="236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1789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A3E34-00F4-7DAB-9202-5C0837CA0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4799976-9E01-0704-8A16-BD19585042A0}"/>
              </a:ext>
            </a:extLst>
          </p:cNvPr>
          <p:cNvGrpSpPr/>
          <p:nvPr/>
        </p:nvGrpSpPr>
        <p:grpSpPr>
          <a:xfrm>
            <a:off x="275505" y="429157"/>
            <a:ext cx="7008989" cy="9833686"/>
            <a:chOff x="0" y="0"/>
            <a:chExt cx="3552493" cy="4984185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769D55B-CB85-0355-D860-67F4BB609F5F}"/>
                </a:ext>
              </a:extLst>
            </p:cNvPr>
            <p:cNvSpPr/>
            <p:nvPr/>
          </p:nvSpPr>
          <p:spPr>
            <a:xfrm>
              <a:off x="0" y="0"/>
              <a:ext cx="3552493" cy="4984185"/>
            </a:xfrm>
            <a:custGeom>
              <a:avLst/>
              <a:gdLst/>
              <a:ahLst/>
              <a:cxnLst/>
              <a:rect l="l" t="t" r="r" b="b"/>
              <a:pathLst>
                <a:path w="3552493" h="4984185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68A5E708-34BE-DE13-A780-0B97CB89153D}"/>
                </a:ext>
              </a:extLst>
            </p:cNvPr>
            <p:cNvSpPr txBox="1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12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23F72A50-5701-DDE5-A6EC-AD46691E11AE}"/>
              </a:ext>
            </a:extLst>
          </p:cNvPr>
          <p:cNvGrpSpPr/>
          <p:nvPr/>
        </p:nvGrpSpPr>
        <p:grpSpPr>
          <a:xfrm>
            <a:off x="-115317" y="-832070"/>
            <a:ext cx="3115660" cy="2810981"/>
            <a:chOff x="0" y="0"/>
            <a:chExt cx="4154213" cy="3747975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DD11E3E-037A-1F37-D906-1BA840A42CCC}"/>
                </a:ext>
              </a:extLst>
            </p:cNvPr>
            <p:cNvSpPr/>
            <p:nvPr/>
          </p:nvSpPr>
          <p:spPr>
            <a:xfrm flipV="1">
              <a:off x="0" y="1109427"/>
              <a:ext cx="2638548" cy="2638548"/>
            </a:xfrm>
            <a:custGeom>
              <a:avLst/>
              <a:gdLst/>
              <a:ahLst/>
              <a:cxnLst/>
              <a:rect l="l" t="t" r="r" b="b"/>
              <a:pathLst>
                <a:path w="2638548" h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5EE59CE3-1EFA-4739-73FC-BE3E8F24FB58}"/>
                </a:ext>
              </a:extLst>
            </p:cNvPr>
            <p:cNvSpPr/>
            <p:nvPr/>
          </p:nvSpPr>
          <p:spPr>
            <a:xfrm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l="l" t="t" r="r" b="b"/>
              <a:pathLst>
                <a:path w="2867857" h="1454786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23408E20-E5D7-9A31-EE07-CA3DC6809DB7}"/>
              </a:ext>
            </a:extLst>
          </p:cNvPr>
          <p:cNvGrpSpPr/>
          <p:nvPr/>
        </p:nvGrpSpPr>
        <p:grpSpPr>
          <a:xfrm>
            <a:off x="4479922" y="7752240"/>
            <a:ext cx="3606325" cy="3515804"/>
            <a:chOff x="0" y="0"/>
            <a:chExt cx="4808434" cy="4687738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D03310C1-AAAC-D6A5-D1DC-B9184BA4612B}"/>
                </a:ext>
              </a:extLst>
            </p:cNvPr>
            <p:cNvSpPr/>
            <p:nvPr/>
          </p:nvSpPr>
          <p:spPr>
            <a:xfrm flipH="1">
              <a:off x="1211255" y="1000982"/>
              <a:ext cx="2932893" cy="2932893"/>
            </a:xfrm>
            <a:custGeom>
              <a:avLst/>
              <a:gdLst/>
              <a:ahLst/>
              <a:cxnLst/>
              <a:rect l="l" t="t" r="r" b="b"/>
              <a:pathLst>
                <a:path w="2932893" h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20CB2C4C-9A16-C04E-96F4-03D87A8AC078}"/>
                </a:ext>
              </a:extLst>
            </p:cNvPr>
            <p:cNvSpPr/>
            <p:nvPr/>
          </p:nvSpPr>
          <p:spPr>
            <a:xfrm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l="l" t="t" r="r" b="b"/>
              <a:pathLst>
                <a:path w="2433065" h="1026311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4AED5B7-030A-6D1B-65DE-54EF0529CDF6}"/>
                </a:ext>
              </a:extLst>
            </p:cNvPr>
            <p:cNvSpPr/>
            <p:nvPr/>
          </p:nvSpPr>
          <p:spPr>
            <a:xfrm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l="l" t="t" r="r" b="b"/>
              <a:pathLst>
                <a:path w="2249469" h="1124735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9635728B-4B46-D308-B7A7-A511E07AEB18}"/>
              </a:ext>
            </a:extLst>
          </p:cNvPr>
          <p:cNvGrpSpPr/>
          <p:nvPr/>
        </p:nvGrpSpPr>
        <p:grpSpPr>
          <a:xfrm>
            <a:off x="190094" y="9620381"/>
            <a:ext cx="2705380" cy="927726"/>
            <a:chOff x="0" y="0"/>
            <a:chExt cx="3607174" cy="1236967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A56496B7-DEBF-F87F-A097-3A0199F9B96C}"/>
                </a:ext>
              </a:extLst>
            </p:cNvPr>
            <p:cNvSpPr/>
            <p:nvPr/>
          </p:nvSpPr>
          <p:spPr>
            <a:xfrm>
              <a:off x="0" y="0"/>
              <a:ext cx="301370" cy="1236967"/>
            </a:xfrm>
            <a:custGeom>
              <a:avLst/>
              <a:gdLst/>
              <a:ahLst/>
              <a:cxnLst/>
              <a:rect l="l" t="t" r="r" b="b"/>
              <a:pathLst>
                <a:path w="301370" h="1236967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D8FDFFE2-E608-82BA-7F6C-E0E1AEA72F3E}"/>
                </a:ext>
              </a:extLst>
            </p:cNvPr>
            <p:cNvSpPr/>
            <p:nvPr/>
          </p:nvSpPr>
          <p:spPr>
            <a:xfrm>
              <a:off x="396437" y="959623"/>
              <a:ext cx="897289" cy="277344"/>
            </a:xfrm>
            <a:custGeom>
              <a:avLst/>
              <a:gdLst/>
              <a:ahLst/>
              <a:cxnLst/>
              <a:rect l="l" t="t" r="r" b="b"/>
              <a:pathLst>
                <a:path w="897289" h="277344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615BCF8F-1CB5-F825-0C7E-828549A29552}"/>
                </a:ext>
              </a:extLst>
            </p:cNvPr>
            <p:cNvSpPr/>
            <p:nvPr/>
          </p:nvSpPr>
          <p:spPr>
            <a:xfrm>
              <a:off x="1428582" y="1141902"/>
              <a:ext cx="2178591" cy="95066"/>
            </a:xfrm>
            <a:custGeom>
              <a:avLst/>
              <a:gdLst/>
              <a:ahLst/>
              <a:cxnLst/>
              <a:rect l="l" t="t" r="r" b="b"/>
              <a:pathLst>
                <a:path w="2178591" h="95066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728341D0-107D-836E-83D2-A35C4A0AFF2A}"/>
              </a:ext>
            </a:extLst>
          </p:cNvPr>
          <p:cNvGrpSpPr/>
          <p:nvPr/>
        </p:nvGrpSpPr>
        <p:grpSpPr>
          <a:xfrm>
            <a:off x="4556372" y="122051"/>
            <a:ext cx="2861171" cy="997576"/>
            <a:chOff x="0" y="0"/>
            <a:chExt cx="3814895" cy="1330102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77ADBB29-3C27-DB03-96A6-88241DF2A60C}"/>
                </a:ext>
              </a:extLst>
            </p:cNvPr>
            <p:cNvSpPr/>
            <p:nvPr/>
          </p:nvSpPr>
          <p:spPr>
            <a:xfrm>
              <a:off x="3490833" y="0"/>
              <a:ext cx="324061" cy="1330102"/>
            </a:xfrm>
            <a:custGeom>
              <a:avLst/>
              <a:gdLst/>
              <a:ahLst/>
              <a:cxnLst/>
              <a:rect l="l" t="t" r="r" b="b"/>
              <a:pathLst>
                <a:path w="324061" h="1330102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0B460FCF-562E-BBE0-EC11-445FA440F05F}"/>
                </a:ext>
              </a:extLst>
            </p:cNvPr>
            <p:cNvSpPr/>
            <p:nvPr/>
          </p:nvSpPr>
          <p:spPr>
            <a:xfrm flipH="1">
              <a:off x="2461704" y="0"/>
              <a:ext cx="964848" cy="298226"/>
            </a:xfrm>
            <a:custGeom>
              <a:avLst/>
              <a:gdLst/>
              <a:ahLst/>
              <a:cxnLst/>
              <a:rect l="l" t="t" r="r" b="b"/>
              <a:pathLst>
                <a:path w="964848" h="298226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407ADEB2-836E-FF55-9A31-DDBD51DE614F}"/>
                </a:ext>
              </a:extLst>
            </p:cNvPr>
            <p:cNvSpPr/>
            <p:nvPr/>
          </p:nvSpPr>
          <p:spPr>
            <a:xfrm>
              <a:off x="0" y="84240"/>
              <a:ext cx="2342624" cy="102224"/>
            </a:xfrm>
            <a:custGeom>
              <a:avLst/>
              <a:gdLst/>
              <a:ahLst/>
              <a:cxnLst/>
              <a:rect l="l" t="t" r="r" b="b"/>
              <a:pathLst>
                <a:path w="2342624" h="1022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TextBox 23">
            <a:extLst>
              <a:ext uri="{FF2B5EF4-FFF2-40B4-BE49-F238E27FC236}">
                <a16:creationId xmlns:a16="http://schemas.microsoft.com/office/drawing/2014/main" id="{DDE76BEF-3B41-9BFE-8DF5-984B4C38764B}"/>
              </a:ext>
            </a:extLst>
          </p:cNvPr>
          <p:cNvSpPr txBox="1"/>
          <p:nvPr/>
        </p:nvSpPr>
        <p:spPr>
          <a:xfrm>
            <a:off x="589436" y="1391239"/>
            <a:ext cx="6214564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49"/>
              </a:lnSpc>
            </a:pPr>
            <a:r>
              <a:rPr lang="th-TH" sz="4392" b="1" dirty="0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การปฏิบัติงานจราจร</a:t>
            </a:r>
            <a:endParaRPr lang="en-US" sz="4392" b="1" dirty="0">
              <a:solidFill>
                <a:srgbClr val="000000"/>
              </a:solidFill>
              <a:latin typeface="Garuda Bold"/>
              <a:ea typeface="Garuda Bold"/>
              <a:cs typeface="Garuda Bold"/>
              <a:sym typeface="Garuda Bold"/>
            </a:endParaRP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4E6D482F-2964-19D9-F88E-C7069D27A8E0}"/>
              </a:ext>
            </a:extLst>
          </p:cNvPr>
          <p:cNvSpPr txBox="1"/>
          <p:nvPr/>
        </p:nvSpPr>
        <p:spPr>
          <a:xfrm>
            <a:off x="275505" y="10243793"/>
            <a:ext cx="7008989" cy="148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"/>
              </a:lnSpc>
              <a:spcBef>
                <a:spcPct val="0"/>
              </a:spcBef>
            </a:pPr>
            <a:r>
              <a:rPr lang="en-US" sz="899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ข้อความในย่อหน้าของคุณ</a:t>
            </a:r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CA1538D4-C0EB-AA62-4BE5-203C97D27CAB}"/>
              </a:ext>
            </a:extLst>
          </p:cNvPr>
          <p:cNvSpPr txBox="1"/>
          <p:nvPr/>
        </p:nvSpPr>
        <p:spPr>
          <a:xfrm>
            <a:off x="275505" y="10243793"/>
            <a:ext cx="7008989" cy="148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"/>
              </a:lnSpc>
              <a:spcBef>
                <a:spcPct val="0"/>
              </a:spcBef>
            </a:pPr>
            <a:r>
              <a:rPr lang="en-US" sz="899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ข้อความในย่อหน้าของคุณ</a:t>
            </a: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0F1626A6-8E41-E165-2CD5-DAE8537B71F1}"/>
              </a:ext>
            </a:extLst>
          </p:cNvPr>
          <p:cNvSpPr txBox="1"/>
          <p:nvPr/>
        </p:nvSpPr>
        <p:spPr>
          <a:xfrm>
            <a:off x="1182498" y="5025900"/>
            <a:ext cx="4876364" cy="2680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 </a:t>
            </a:r>
            <a:r>
              <a:rPr lang="en-US" sz="1343" b="1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วันที่</a:t>
            </a: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 15 ตุลาคม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2567 </a:t>
            </a: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เวลา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</a:t>
            </a: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07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.</a:t>
            </a: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0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0น.</a:t>
            </a: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พ.ต.อ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. </a:t>
            </a: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นัทธกานต์ประทุมตรี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ผกก.สภ.นาดี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พ.ต.ท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. </a:t>
            </a: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เศกศักดิ์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</a:t>
            </a: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อาทรกิจวิฒน์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รอง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</a:t>
            </a: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ผกก.ป.สภ.นาดี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พ.ต.ท.ธีรพงษ์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</a:t>
            </a: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องอาจ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สวป.สภ.นาดี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</a:t>
            </a: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ได้</a:t>
            </a:r>
            <a:r>
              <a:rPr lang="th-TH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สั่งการ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ส.ต.ท.ทะนงศักดิ์ พลูจวง</a:t>
            </a: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รอง สว.</a:t>
            </a:r>
            <a:r>
              <a:rPr lang="en-US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(</a:t>
            </a: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จร.</a:t>
            </a:r>
            <a:r>
              <a:rPr lang="en-US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)</a:t>
            </a: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สภ.นาดี</a:t>
            </a:r>
            <a:endParaRPr lang="th-TH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th-TH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อำนวยความสะดวกการจราจรหน้ามณีเส</a:t>
            </a:r>
            <a:r>
              <a:rPr lang="th-TH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วตร</a:t>
            </a:r>
            <a:r>
              <a:rPr lang="th-TH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อุปถัมภ์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📌</a:t>
            </a:r>
          </a:p>
        </p:txBody>
      </p:sp>
      <p:pic>
        <p:nvPicPr>
          <p:cNvPr id="28" name="รูปภาพ 27">
            <a:extLst>
              <a:ext uri="{FF2B5EF4-FFF2-40B4-BE49-F238E27FC236}">
                <a16:creationId xmlns:a16="http://schemas.microsoft.com/office/drawing/2014/main" id="{77B13D6C-041D-31FF-683B-D38DAA5B347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6268" y="2245250"/>
            <a:ext cx="3149650" cy="236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73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69B801-C598-A313-7B8A-AB31E3799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7738671-F65D-D719-2F5E-D7AA47092FBD}"/>
              </a:ext>
            </a:extLst>
          </p:cNvPr>
          <p:cNvGrpSpPr/>
          <p:nvPr/>
        </p:nvGrpSpPr>
        <p:grpSpPr>
          <a:xfrm>
            <a:off x="275505" y="429157"/>
            <a:ext cx="7008989" cy="9833686"/>
            <a:chOff x="0" y="0"/>
            <a:chExt cx="3552493" cy="4984185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44E8BF1-0789-42B0-75E7-0559F2375425}"/>
                </a:ext>
              </a:extLst>
            </p:cNvPr>
            <p:cNvSpPr/>
            <p:nvPr/>
          </p:nvSpPr>
          <p:spPr>
            <a:xfrm>
              <a:off x="0" y="0"/>
              <a:ext cx="3552493" cy="4984185"/>
            </a:xfrm>
            <a:custGeom>
              <a:avLst/>
              <a:gdLst/>
              <a:ahLst/>
              <a:cxnLst/>
              <a:rect l="l" t="t" r="r" b="b"/>
              <a:pathLst>
                <a:path w="3552493" h="4984185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F9753E50-C2D5-F211-3777-44B2E900EC55}"/>
                </a:ext>
              </a:extLst>
            </p:cNvPr>
            <p:cNvSpPr txBox="1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12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E160F499-5718-E125-4993-785C63439871}"/>
              </a:ext>
            </a:extLst>
          </p:cNvPr>
          <p:cNvGrpSpPr/>
          <p:nvPr/>
        </p:nvGrpSpPr>
        <p:grpSpPr>
          <a:xfrm>
            <a:off x="-115317" y="-832070"/>
            <a:ext cx="3115660" cy="2810981"/>
            <a:chOff x="0" y="0"/>
            <a:chExt cx="4154213" cy="3747975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01D17AEE-8A51-B5F5-FD6D-04E64F22E22F}"/>
                </a:ext>
              </a:extLst>
            </p:cNvPr>
            <p:cNvSpPr/>
            <p:nvPr/>
          </p:nvSpPr>
          <p:spPr>
            <a:xfrm flipV="1">
              <a:off x="0" y="1109427"/>
              <a:ext cx="2638548" cy="2638548"/>
            </a:xfrm>
            <a:custGeom>
              <a:avLst/>
              <a:gdLst/>
              <a:ahLst/>
              <a:cxnLst/>
              <a:rect l="l" t="t" r="r" b="b"/>
              <a:pathLst>
                <a:path w="2638548" h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C240FFEA-3F29-4B7D-964B-E95B044BEB21}"/>
                </a:ext>
              </a:extLst>
            </p:cNvPr>
            <p:cNvSpPr/>
            <p:nvPr/>
          </p:nvSpPr>
          <p:spPr>
            <a:xfrm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l="l" t="t" r="r" b="b"/>
              <a:pathLst>
                <a:path w="2867857" h="1454786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8F4AAB5E-187E-3CCB-E7B8-B55B8F6D4AC3}"/>
              </a:ext>
            </a:extLst>
          </p:cNvPr>
          <p:cNvGrpSpPr/>
          <p:nvPr/>
        </p:nvGrpSpPr>
        <p:grpSpPr>
          <a:xfrm>
            <a:off x="4479922" y="7752240"/>
            <a:ext cx="3606325" cy="3515804"/>
            <a:chOff x="0" y="0"/>
            <a:chExt cx="4808434" cy="4687738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39A43695-213B-2AC4-6176-86532C54A3A2}"/>
                </a:ext>
              </a:extLst>
            </p:cNvPr>
            <p:cNvSpPr/>
            <p:nvPr/>
          </p:nvSpPr>
          <p:spPr>
            <a:xfrm flipH="1">
              <a:off x="1211255" y="1000982"/>
              <a:ext cx="2932893" cy="2932893"/>
            </a:xfrm>
            <a:custGeom>
              <a:avLst/>
              <a:gdLst/>
              <a:ahLst/>
              <a:cxnLst/>
              <a:rect l="l" t="t" r="r" b="b"/>
              <a:pathLst>
                <a:path w="2932893" h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2ABD6F0E-48CF-384A-0E57-52C19F7C75F3}"/>
                </a:ext>
              </a:extLst>
            </p:cNvPr>
            <p:cNvSpPr/>
            <p:nvPr/>
          </p:nvSpPr>
          <p:spPr>
            <a:xfrm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l="l" t="t" r="r" b="b"/>
              <a:pathLst>
                <a:path w="2433065" h="1026311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60E72EAD-8E80-A77F-60B3-6783A3CD6E42}"/>
                </a:ext>
              </a:extLst>
            </p:cNvPr>
            <p:cNvSpPr/>
            <p:nvPr/>
          </p:nvSpPr>
          <p:spPr>
            <a:xfrm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l="l" t="t" r="r" b="b"/>
              <a:pathLst>
                <a:path w="2249469" h="1124735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80F27AFA-C1C4-D5CD-23CE-FC3AC211DF90}"/>
              </a:ext>
            </a:extLst>
          </p:cNvPr>
          <p:cNvGrpSpPr/>
          <p:nvPr/>
        </p:nvGrpSpPr>
        <p:grpSpPr>
          <a:xfrm>
            <a:off x="190094" y="9620381"/>
            <a:ext cx="2705380" cy="927726"/>
            <a:chOff x="0" y="0"/>
            <a:chExt cx="3607174" cy="1236967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A7BE0B61-7469-BB57-856A-94958485BB0C}"/>
                </a:ext>
              </a:extLst>
            </p:cNvPr>
            <p:cNvSpPr/>
            <p:nvPr/>
          </p:nvSpPr>
          <p:spPr>
            <a:xfrm>
              <a:off x="0" y="0"/>
              <a:ext cx="301370" cy="1236967"/>
            </a:xfrm>
            <a:custGeom>
              <a:avLst/>
              <a:gdLst/>
              <a:ahLst/>
              <a:cxnLst/>
              <a:rect l="l" t="t" r="r" b="b"/>
              <a:pathLst>
                <a:path w="301370" h="1236967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AE5F9F20-192C-A48F-8D9B-DA82D13F529B}"/>
                </a:ext>
              </a:extLst>
            </p:cNvPr>
            <p:cNvSpPr/>
            <p:nvPr/>
          </p:nvSpPr>
          <p:spPr>
            <a:xfrm>
              <a:off x="396437" y="959623"/>
              <a:ext cx="897289" cy="277344"/>
            </a:xfrm>
            <a:custGeom>
              <a:avLst/>
              <a:gdLst/>
              <a:ahLst/>
              <a:cxnLst/>
              <a:rect l="l" t="t" r="r" b="b"/>
              <a:pathLst>
                <a:path w="897289" h="277344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99C2AFF9-29E7-FCF9-2F9E-51FE48F44883}"/>
                </a:ext>
              </a:extLst>
            </p:cNvPr>
            <p:cNvSpPr/>
            <p:nvPr/>
          </p:nvSpPr>
          <p:spPr>
            <a:xfrm>
              <a:off x="1428582" y="1141902"/>
              <a:ext cx="2178591" cy="95066"/>
            </a:xfrm>
            <a:custGeom>
              <a:avLst/>
              <a:gdLst/>
              <a:ahLst/>
              <a:cxnLst/>
              <a:rect l="l" t="t" r="r" b="b"/>
              <a:pathLst>
                <a:path w="2178591" h="95066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75C472C1-C29A-B56F-B0A0-3EE8D6F1D1EA}"/>
              </a:ext>
            </a:extLst>
          </p:cNvPr>
          <p:cNvGrpSpPr/>
          <p:nvPr/>
        </p:nvGrpSpPr>
        <p:grpSpPr>
          <a:xfrm>
            <a:off x="4556372" y="122051"/>
            <a:ext cx="2861171" cy="997576"/>
            <a:chOff x="0" y="0"/>
            <a:chExt cx="3814895" cy="1330102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6365FEF2-1F4F-7064-BD94-1FED870C9703}"/>
                </a:ext>
              </a:extLst>
            </p:cNvPr>
            <p:cNvSpPr/>
            <p:nvPr/>
          </p:nvSpPr>
          <p:spPr>
            <a:xfrm>
              <a:off x="3490833" y="0"/>
              <a:ext cx="324061" cy="1330102"/>
            </a:xfrm>
            <a:custGeom>
              <a:avLst/>
              <a:gdLst/>
              <a:ahLst/>
              <a:cxnLst/>
              <a:rect l="l" t="t" r="r" b="b"/>
              <a:pathLst>
                <a:path w="324061" h="1330102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2F35622D-8A35-FB36-961B-7E99EF4508AE}"/>
                </a:ext>
              </a:extLst>
            </p:cNvPr>
            <p:cNvSpPr/>
            <p:nvPr/>
          </p:nvSpPr>
          <p:spPr>
            <a:xfrm flipH="1">
              <a:off x="2461704" y="0"/>
              <a:ext cx="964848" cy="298226"/>
            </a:xfrm>
            <a:custGeom>
              <a:avLst/>
              <a:gdLst/>
              <a:ahLst/>
              <a:cxnLst/>
              <a:rect l="l" t="t" r="r" b="b"/>
              <a:pathLst>
                <a:path w="964848" h="298226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FD16FFA2-8F24-A7B3-6AEA-0B191096C54F}"/>
                </a:ext>
              </a:extLst>
            </p:cNvPr>
            <p:cNvSpPr/>
            <p:nvPr/>
          </p:nvSpPr>
          <p:spPr>
            <a:xfrm>
              <a:off x="0" y="84240"/>
              <a:ext cx="2342624" cy="102224"/>
            </a:xfrm>
            <a:custGeom>
              <a:avLst/>
              <a:gdLst/>
              <a:ahLst/>
              <a:cxnLst/>
              <a:rect l="l" t="t" r="r" b="b"/>
              <a:pathLst>
                <a:path w="2342624" h="1022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TextBox 23">
            <a:extLst>
              <a:ext uri="{FF2B5EF4-FFF2-40B4-BE49-F238E27FC236}">
                <a16:creationId xmlns:a16="http://schemas.microsoft.com/office/drawing/2014/main" id="{B467E066-AABC-68E2-BFE1-AA3856EF44D1}"/>
              </a:ext>
            </a:extLst>
          </p:cNvPr>
          <p:cNvSpPr txBox="1"/>
          <p:nvPr/>
        </p:nvSpPr>
        <p:spPr>
          <a:xfrm>
            <a:off x="589436" y="1391239"/>
            <a:ext cx="6214564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49"/>
              </a:lnSpc>
            </a:pPr>
            <a:r>
              <a:rPr lang="th-TH" sz="4392" b="1" dirty="0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การประชุมปล่อยแถว</a:t>
            </a:r>
            <a:endParaRPr lang="en-US" sz="4392" b="1" dirty="0">
              <a:solidFill>
                <a:srgbClr val="000000"/>
              </a:solidFill>
              <a:latin typeface="Garuda Bold"/>
              <a:ea typeface="Garuda Bold"/>
              <a:cs typeface="Garuda Bold"/>
              <a:sym typeface="Garuda Bold"/>
            </a:endParaRP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0C28BA23-7398-B147-6B70-B0EFB3229417}"/>
              </a:ext>
            </a:extLst>
          </p:cNvPr>
          <p:cNvSpPr txBox="1"/>
          <p:nvPr/>
        </p:nvSpPr>
        <p:spPr>
          <a:xfrm>
            <a:off x="275505" y="10243793"/>
            <a:ext cx="7008989" cy="148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"/>
              </a:lnSpc>
              <a:spcBef>
                <a:spcPct val="0"/>
              </a:spcBef>
            </a:pPr>
            <a:r>
              <a:rPr lang="en-US" sz="899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ข้อความในย่อหน้าของคุณ</a:t>
            </a:r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9767BF01-4F13-5F97-FF47-2ED868DCEAE0}"/>
              </a:ext>
            </a:extLst>
          </p:cNvPr>
          <p:cNvSpPr txBox="1"/>
          <p:nvPr/>
        </p:nvSpPr>
        <p:spPr>
          <a:xfrm>
            <a:off x="275505" y="10243793"/>
            <a:ext cx="7008989" cy="148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"/>
              </a:lnSpc>
              <a:spcBef>
                <a:spcPct val="0"/>
              </a:spcBef>
            </a:pPr>
            <a:r>
              <a:rPr lang="en-US" sz="899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ข้อความในย่อหน้าของคุณ</a:t>
            </a: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227AE606-3A0F-9588-FF6E-D815055B7821}"/>
              </a:ext>
            </a:extLst>
          </p:cNvPr>
          <p:cNvSpPr txBox="1"/>
          <p:nvPr/>
        </p:nvSpPr>
        <p:spPr>
          <a:xfrm>
            <a:off x="1160389" y="5434383"/>
            <a:ext cx="4876364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 </a:t>
            </a:r>
            <a:r>
              <a:rPr lang="en-US" sz="1343" b="1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วันที่</a:t>
            </a: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 6 ตุลาคม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2567 </a:t>
            </a: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เวลา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</a:t>
            </a: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08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.</a:t>
            </a: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0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0น.</a:t>
            </a: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พ.ต.ท.ธีรพงษ์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</a:t>
            </a: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องอาจ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สวป.สภ.นาดี</a:t>
            </a: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</a:t>
            </a:r>
            <a:r>
              <a:rPr lang="en-US" sz="1343" b="1" u="none" strike="noStrike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ได</a:t>
            </a: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้ร่วมประชุม </a:t>
            </a:r>
            <a:r>
              <a:rPr lang="th-TH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ปล่อยแถว ชุดจราจร </a:t>
            </a: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th-TH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ชี้แจ้งข้อการปฏิบัติ แก่ชุดจราจร</a:t>
            </a:r>
            <a:endParaRPr lang="en-US" sz="1343" b="1" u="none" strike="noStrike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ณ หน้าสภ.นาดี</a:t>
            </a: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📌</a:t>
            </a:r>
          </a:p>
        </p:txBody>
      </p:sp>
      <p:pic>
        <p:nvPicPr>
          <p:cNvPr id="28" name="รูปภาพ 27">
            <a:extLst>
              <a:ext uri="{FF2B5EF4-FFF2-40B4-BE49-F238E27FC236}">
                <a16:creationId xmlns:a16="http://schemas.microsoft.com/office/drawing/2014/main" id="{8051A071-8BEB-A004-ADD5-31CEA30058B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3425" y="2462630"/>
            <a:ext cx="3149650" cy="236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669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60B2C3-04DC-4777-F9F0-F11812BEB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D3877B5-C652-B08D-5130-47F65D70F15F}"/>
              </a:ext>
            </a:extLst>
          </p:cNvPr>
          <p:cNvGrpSpPr/>
          <p:nvPr/>
        </p:nvGrpSpPr>
        <p:grpSpPr>
          <a:xfrm>
            <a:off x="275505" y="429157"/>
            <a:ext cx="7008989" cy="9833686"/>
            <a:chOff x="0" y="0"/>
            <a:chExt cx="3552493" cy="4984185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00A9949-B80B-A99F-3404-9F78046868C8}"/>
                </a:ext>
              </a:extLst>
            </p:cNvPr>
            <p:cNvSpPr/>
            <p:nvPr/>
          </p:nvSpPr>
          <p:spPr>
            <a:xfrm>
              <a:off x="0" y="0"/>
              <a:ext cx="3552493" cy="4984185"/>
            </a:xfrm>
            <a:custGeom>
              <a:avLst/>
              <a:gdLst/>
              <a:ahLst/>
              <a:cxnLst/>
              <a:rect l="l" t="t" r="r" b="b"/>
              <a:pathLst>
                <a:path w="3552493" h="4984185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19866CD-09A8-763E-33A6-01D276F0D67B}"/>
                </a:ext>
              </a:extLst>
            </p:cNvPr>
            <p:cNvSpPr txBox="1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12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D0DAFA46-27D1-0ECE-F7FB-EBC48D173606}"/>
              </a:ext>
            </a:extLst>
          </p:cNvPr>
          <p:cNvGrpSpPr/>
          <p:nvPr/>
        </p:nvGrpSpPr>
        <p:grpSpPr>
          <a:xfrm>
            <a:off x="-115317" y="-832070"/>
            <a:ext cx="3115660" cy="2810981"/>
            <a:chOff x="0" y="0"/>
            <a:chExt cx="4154213" cy="3747975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1741CD4D-2FE1-5648-5433-83A08EA28B81}"/>
                </a:ext>
              </a:extLst>
            </p:cNvPr>
            <p:cNvSpPr/>
            <p:nvPr/>
          </p:nvSpPr>
          <p:spPr>
            <a:xfrm flipV="1">
              <a:off x="0" y="1109427"/>
              <a:ext cx="2638548" cy="2638548"/>
            </a:xfrm>
            <a:custGeom>
              <a:avLst/>
              <a:gdLst/>
              <a:ahLst/>
              <a:cxnLst/>
              <a:rect l="l" t="t" r="r" b="b"/>
              <a:pathLst>
                <a:path w="2638548" h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67547C1-713D-CD39-F956-802B7B23B593}"/>
                </a:ext>
              </a:extLst>
            </p:cNvPr>
            <p:cNvSpPr/>
            <p:nvPr/>
          </p:nvSpPr>
          <p:spPr>
            <a:xfrm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l="l" t="t" r="r" b="b"/>
              <a:pathLst>
                <a:path w="2867857" h="1454786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E520FE2A-8D22-1FBA-5E3E-D8EE4BA9E038}"/>
              </a:ext>
            </a:extLst>
          </p:cNvPr>
          <p:cNvGrpSpPr/>
          <p:nvPr/>
        </p:nvGrpSpPr>
        <p:grpSpPr>
          <a:xfrm>
            <a:off x="4479922" y="7752240"/>
            <a:ext cx="3606325" cy="3515804"/>
            <a:chOff x="0" y="0"/>
            <a:chExt cx="4808434" cy="4687738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16D283D4-146F-C240-AEEC-A801707B1A63}"/>
                </a:ext>
              </a:extLst>
            </p:cNvPr>
            <p:cNvSpPr/>
            <p:nvPr/>
          </p:nvSpPr>
          <p:spPr>
            <a:xfrm flipH="1">
              <a:off x="1211255" y="1000982"/>
              <a:ext cx="2932893" cy="2932893"/>
            </a:xfrm>
            <a:custGeom>
              <a:avLst/>
              <a:gdLst/>
              <a:ahLst/>
              <a:cxnLst/>
              <a:rect l="l" t="t" r="r" b="b"/>
              <a:pathLst>
                <a:path w="2932893" h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9FE3160A-35F9-E4B6-74D5-209AE430AF49}"/>
                </a:ext>
              </a:extLst>
            </p:cNvPr>
            <p:cNvSpPr/>
            <p:nvPr/>
          </p:nvSpPr>
          <p:spPr>
            <a:xfrm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l="l" t="t" r="r" b="b"/>
              <a:pathLst>
                <a:path w="2433065" h="1026311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EF92D0E0-52F8-7942-E1CC-EC4E22634703}"/>
                </a:ext>
              </a:extLst>
            </p:cNvPr>
            <p:cNvSpPr/>
            <p:nvPr/>
          </p:nvSpPr>
          <p:spPr>
            <a:xfrm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l="l" t="t" r="r" b="b"/>
              <a:pathLst>
                <a:path w="2249469" h="1124735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F3C0512A-2AF4-B1EE-100D-32CC6AE15FD0}"/>
              </a:ext>
            </a:extLst>
          </p:cNvPr>
          <p:cNvGrpSpPr/>
          <p:nvPr/>
        </p:nvGrpSpPr>
        <p:grpSpPr>
          <a:xfrm>
            <a:off x="190094" y="9620381"/>
            <a:ext cx="2705380" cy="927726"/>
            <a:chOff x="0" y="0"/>
            <a:chExt cx="3607174" cy="1236967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A72B704C-9CDE-EFFC-AD2E-0ABABE77E03E}"/>
                </a:ext>
              </a:extLst>
            </p:cNvPr>
            <p:cNvSpPr/>
            <p:nvPr/>
          </p:nvSpPr>
          <p:spPr>
            <a:xfrm>
              <a:off x="0" y="0"/>
              <a:ext cx="301370" cy="1236967"/>
            </a:xfrm>
            <a:custGeom>
              <a:avLst/>
              <a:gdLst/>
              <a:ahLst/>
              <a:cxnLst/>
              <a:rect l="l" t="t" r="r" b="b"/>
              <a:pathLst>
                <a:path w="301370" h="1236967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36F6A5E3-B2A5-24E5-4ACF-DFAAB2EE1F30}"/>
                </a:ext>
              </a:extLst>
            </p:cNvPr>
            <p:cNvSpPr/>
            <p:nvPr/>
          </p:nvSpPr>
          <p:spPr>
            <a:xfrm>
              <a:off x="396437" y="959623"/>
              <a:ext cx="897289" cy="277344"/>
            </a:xfrm>
            <a:custGeom>
              <a:avLst/>
              <a:gdLst/>
              <a:ahLst/>
              <a:cxnLst/>
              <a:rect l="l" t="t" r="r" b="b"/>
              <a:pathLst>
                <a:path w="897289" h="277344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1E9140F5-701A-4237-0DA7-F5C33738286E}"/>
                </a:ext>
              </a:extLst>
            </p:cNvPr>
            <p:cNvSpPr/>
            <p:nvPr/>
          </p:nvSpPr>
          <p:spPr>
            <a:xfrm>
              <a:off x="1428582" y="1141902"/>
              <a:ext cx="2178591" cy="95066"/>
            </a:xfrm>
            <a:custGeom>
              <a:avLst/>
              <a:gdLst/>
              <a:ahLst/>
              <a:cxnLst/>
              <a:rect l="l" t="t" r="r" b="b"/>
              <a:pathLst>
                <a:path w="2178591" h="95066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B0A4F5CB-66B0-882B-812F-B46CC533CC9F}"/>
              </a:ext>
            </a:extLst>
          </p:cNvPr>
          <p:cNvGrpSpPr/>
          <p:nvPr/>
        </p:nvGrpSpPr>
        <p:grpSpPr>
          <a:xfrm>
            <a:off x="4556372" y="122051"/>
            <a:ext cx="2861171" cy="997576"/>
            <a:chOff x="0" y="0"/>
            <a:chExt cx="3814895" cy="1330102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FD01CBAC-0FB0-2ED7-5098-AB1CC2CD905C}"/>
                </a:ext>
              </a:extLst>
            </p:cNvPr>
            <p:cNvSpPr/>
            <p:nvPr/>
          </p:nvSpPr>
          <p:spPr>
            <a:xfrm>
              <a:off x="3490833" y="0"/>
              <a:ext cx="324061" cy="1330102"/>
            </a:xfrm>
            <a:custGeom>
              <a:avLst/>
              <a:gdLst/>
              <a:ahLst/>
              <a:cxnLst/>
              <a:rect l="l" t="t" r="r" b="b"/>
              <a:pathLst>
                <a:path w="324061" h="1330102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0963B363-C5D2-7114-452E-62D1DC4418FC}"/>
                </a:ext>
              </a:extLst>
            </p:cNvPr>
            <p:cNvSpPr/>
            <p:nvPr/>
          </p:nvSpPr>
          <p:spPr>
            <a:xfrm flipH="1">
              <a:off x="2461704" y="0"/>
              <a:ext cx="964848" cy="298226"/>
            </a:xfrm>
            <a:custGeom>
              <a:avLst/>
              <a:gdLst/>
              <a:ahLst/>
              <a:cxnLst/>
              <a:rect l="l" t="t" r="r" b="b"/>
              <a:pathLst>
                <a:path w="964848" h="298226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EFA8C4F6-1885-65A5-4765-2545AEAF5227}"/>
                </a:ext>
              </a:extLst>
            </p:cNvPr>
            <p:cNvSpPr/>
            <p:nvPr/>
          </p:nvSpPr>
          <p:spPr>
            <a:xfrm>
              <a:off x="0" y="84240"/>
              <a:ext cx="2342624" cy="102224"/>
            </a:xfrm>
            <a:custGeom>
              <a:avLst/>
              <a:gdLst/>
              <a:ahLst/>
              <a:cxnLst/>
              <a:rect l="l" t="t" r="r" b="b"/>
              <a:pathLst>
                <a:path w="2342624" h="1022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TextBox 23">
            <a:extLst>
              <a:ext uri="{FF2B5EF4-FFF2-40B4-BE49-F238E27FC236}">
                <a16:creationId xmlns:a16="http://schemas.microsoft.com/office/drawing/2014/main" id="{CF63F057-DA6C-F3F4-77E0-DCC33212B911}"/>
              </a:ext>
            </a:extLst>
          </p:cNvPr>
          <p:cNvSpPr txBox="1"/>
          <p:nvPr/>
        </p:nvSpPr>
        <p:spPr>
          <a:xfrm>
            <a:off x="670876" y="1164052"/>
            <a:ext cx="6214564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49"/>
              </a:lnSpc>
            </a:pPr>
            <a:r>
              <a:rPr lang="th-TH" sz="4392" b="1" dirty="0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การปฏิบัติงานจราจร</a:t>
            </a:r>
            <a:endParaRPr lang="en-US" sz="4392" b="1" dirty="0">
              <a:solidFill>
                <a:srgbClr val="000000"/>
              </a:solidFill>
              <a:latin typeface="Garuda Bold"/>
              <a:ea typeface="Garuda Bold"/>
              <a:cs typeface="Garuda Bold"/>
              <a:sym typeface="Garuda Bold"/>
            </a:endParaRP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9A744A32-B1F2-95F6-BAA8-D45D592C4F57}"/>
              </a:ext>
            </a:extLst>
          </p:cNvPr>
          <p:cNvSpPr txBox="1"/>
          <p:nvPr/>
        </p:nvSpPr>
        <p:spPr>
          <a:xfrm>
            <a:off x="275505" y="10243793"/>
            <a:ext cx="7008989" cy="148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"/>
              </a:lnSpc>
              <a:spcBef>
                <a:spcPct val="0"/>
              </a:spcBef>
            </a:pPr>
            <a:r>
              <a:rPr lang="en-US" sz="899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ข้อความในย่อหน้าของคุณ</a:t>
            </a:r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FC9211D4-7F7A-8AA1-3AB4-C4790132522F}"/>
              </a:ext>
            </a:extLst>
          </p:cNvPr>
          <p:cNvSpPr txBox="1"/>
          <p:nvPr/>
        </p:nvSpPr>
        <p:spPr>
          <a:xfrm>
            <a:off x="275505" y="10243793"/>
            <a:ext cx="7008989" cy="148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"/>
              </a:lnSpc>
              <a:spcBef>
                <a:spcPct val="0"/>
              </a:spcBef>
            </a:pPr>
            <a:r>
              <a:rPr lang="en-US" sz="899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ข้อความในย่อหน้าของคุณ</a:t>
            </a: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BE892949-BF78-5523-BB71-AD1CF6BFFA73}"/>
              </a:ext>
            </a:extLst>
          </p:cNvPr>
          <p:cNvSpPr txBox="1"/>
          <p:nvPr/>
        </p:nvSpPr>
        <p:spPr>
          <a:xfrm>
            <a:off x="966220" y="4653008"/>
            <a:ext cx="4876364" cy="4873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วันที่  14 เม.ย.2568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ภายใต้การอำนวยการสั่งการของ 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พ.ต.อ. โสภณ  พรามณี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ผกก.สภ.นาดี 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พ.ต.ท.</a:t>
            </a:r>
            <a:r>
              <a:rPr lang="th-TH" sz="1343" b="1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ธันยวิช</a:t>
            </a: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มณีโชติ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รอง ผกก.ป.สภ.นาดี 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endParaRPr lang="th-TH" sz="1343" b="1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สั่งการให้  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พ.ต.ท.ธีรพง</a:t>
            </a:r>
            <a:r>
              <a:rPr lang="th-TH" sz="1343" b="1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ษ์</a:t>
            </a: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. องอาจ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   สวป.สภ.นาดี    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พร้อมเจ้าหน้าที่จราจร สภ.นาดี ว.20 ผู้ต้องหา ดังนี้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endParaRPr lang="th-TH" sz="1343" b="1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1. นาย ธีรวัฒน์. พันธ์ชำนาญ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บ้านเลขที่ 165/1 ม. 5 ต.เมืองเก่า อ.กบินทร์บุรี จ.ปราจีนบุรี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-ข้อหา เป็นผู้ขับขี่ขับรถในขณะเมาสุราหรือของมึนเมาอย่างอื่น(ตาม พ.ร.บ.จราจรทางบก พ.ศ.2522 มาตรา43(2)) 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endParaRPr lang="th-TH" sz="1343" b="1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นำตัวส่งพนักงานสอบสวนสภ.นาดี ดำเนินการต่อไป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📌</a:t>
            </a:r>
          </a:p>
        </p:txBody>
      </p:sp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BDAFBA4E-CF9B-DF29-6782-CB5BD87F7FF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5241" y="2118719"/>
            <a:ext cx="3045834" cy="220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92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C325A-18A0-48B5-124E-9F1AA9794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3BCAFC4-EE69-F41B-D9F1-B4AB8B874491}"/>
              </a:ext>
            </a:extLst>
          </p:cNvPr>
          <p:cNvGrpSpPr/>
          <p:nvPr/>
        </p:nvGrpSpPr>
        <p:grpSpPr>
          <a:xfrm>
            <a:off x="275505" y="429157"/>
            <a:ext cx="7008989" cy="9833686"/>
            <a:chOff x="0" y="0"/>
            <a:chExt cx="3552493" cy="4984185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3AC84FD-13E2-4464-A28C-E38F49E5F5CC}"/>
                </a:ext>
              </a:extLst>
            </p:cNvPr>
            <p:cNvSpPr/>
            <p:nvPr/>
          </p:nvSpPr>
          <p:spPr>
            <a:xfrm>
              <a:off x="0" y="0"/>
              <a:ext cx="3552493" cy="4984185"/>
            </a:xfrm>
            <a:custGeom>
              <a:avLst/>
              <a:gdLst/>
              <a:ahLst/>
              <a:cxnLst/>
              <a:rect l="l" t="t" r="r" b="b"/>
              <a:pathLst>
                <a:path w="3552493" h="4984185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F4D7B02-F755-2D48-B0F8-9FE7189F6E98}"/>
                </a:ext>
              </a:extLst>
            </p:cNvPr>
            <p:cNvSpPr txBox="1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12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58D001F0-3780-7F12-B61F-86AA5B90D037}"/>
              </a:ext>
            </a:extLst>
          </p:cNvPr>
          <p:cNvGrpSpPr/>
          <p:nvPr/>
        </p:nvGrpSpPr>
        <p:grpSpPr>
          <a:xfrm>
            <a:off x="-115317" y="-832070"/>
            <a:ext cx="3115660" cy="2810981"/>
            <a:chOff x="0" y="0"/>
            <a:chExt cx="4154213" cy="3747975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3265C06-7D95-FC45-993B-4DFAA31647DB}"/>
                </a:ext>
              </a:extLst>
            </p:cNvPr>
            <p:cNvSpPr/>
            <p:nvPr/>
          </p:nvSpPr>
          <p:spPr>
            <a:xfrm flipV="1">
              <a:off x="0" y="1109427"/>
              <a:ext cx="2638548" cy="2638548"/>
            </a:xfrm>
            <a:custGeom>
              <a:avLst/>
              <a:gdLst/>
              <a:ahLst/>
              <a:cxnLst/>
              <a:rect l="l" t="t" r="r" b="b"/>
              <a:pathLst>
                <a:path w="2638548" h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3909C8E9-E6C3-EAB0-A1F1-1DA3EE2283AE}"/>
                </a:ext>
              </a:extLst>
            </p:cNvPr>
            <p:cNvSpPr/>
            <p:nvPr/>
          </p:nvSpPr>
          <p:spPr>
            <a:xfrm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l="l" t="t" r="r" b="b"/>
              <a:pathLst>
                <a:path w="2867857" h="1454786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D2640574-C59B-451D-52EB-8F4708BC3A0A}"/>
              </a:ext>
            </a:extLst>
          </p:cNvPr>
          <p:cNvGrpSpPr/>
          <p:nvPr/>
        </p:nvGrpSpPr>
        <p:grpSpPr>
          <a:xfrm>
            <a:off x="4479922" y="7752240"/>
            <a:ext cx="3606325" cy="3515804"/>
            <a:chOff x="0" y="0"/>
            <a:chExt cx="4808434" cy="4687738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62BF6732-1648-7E4F-FD28-0FAC822AF170}"/>
                </a:ext>
              </a:extLst>
            </p:cNvPr>
            <p:cNvSpPr/>
            <p:nvPr/>
          </p:nvSpPr>
          <p:spPr>
            <a:xfrm flipH="1">
              <a:off x="1211255" y="1000982"/>
              <a:ext cx="2932893" cy="2932893"/>
            </a:xfrm>
            <a:custGeom>
              <a:avLst/>
              <a:gdLst/>
              <a:ahLst/>
              <a:cxnLst/>
              <a:rect l="l" t="t" r="r" b="b"/>
              <a:pathLst>
                <a:path w="2932893" h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CD3AB391-1978-D621-362F-B0602762D120}"/>
                </a:ext>
              </a:extLst>
            </p:cNvPr>
            <p:cNvSpPr/>
            <p:nvPr/>
          </p:nvSpPr>
          <p:spPr>
            <a:xfrm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l="l" t="t" r="r" b="b"/>
              <a:pathLst>
                <a:path w="2433065" h="1026311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81706CAE-9741-ADED-06C6-5F11E2784E4D}"/>
                </a:ext>
              </a:extLst>
            </p:cNvPr>
            <p:cNvSpPr/>
            <p:nvPr/>
          </p:nvSpPr>
          <p:spPr>
            <a:xfrm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l="l" t="t" r="r" b="b"/>
              <a:pathLst>
                <a:path w="2249469" h="1124735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4C99942E-B88A-1B1A-568B-1FE64D294DE2}"/>
              </a:ext>
            </a:extLst>
          </p:cNvPr>
          <p:cNvGrpSpPr/>
          <p:nvPr/>
        </p:nvGrpSpPr>
        <p:grpSpPr>
          <a:xfrm>
            <a:off x="190094" y="9620381"/>
            <a:ext cx="2705380" cy="927726"/>
            <a:chOff x="0" y="0"/>
            <a:chExt cx="3607174" cy="1236967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4379A275-F89C-A6D2-50F8-FB675FFA7331}"/>
                </a:ext>
              </a:extLst>
            </p:cNvPr>
            <p:cNvSpPr/>
            <p:nvPr/>
          </p:nvSpPr>
          <p:spPr>
            <a:xfrm>
              <a:off x="0" y="0"/>
              <a:ext cx="301370" cy="1236967"/>
            </a:xfrm>
            <a:custGeom>
              <a:avLst/>
              <a:gdLst/>
              <a:ahLst/>
              <a:cxnLst/>
              <a:rect l="l" t="t" r="r" b="b"/>
              <a:pathLst>
                <a:path w="301370" h="1236967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142C1035-8B44-A343-A6A7-42DE4FFAC2C4}"/>
                </a:ext>
              </a:extLst>
            </p:cNvPr>
            <p:cNvSpPr/>
            <p:nvPr/>
          </p:nvSpPr>
          <p:spPr>
            <a:xfrm>
              <a:off x="396437" y="959623"/>
              <a:ext cx="897289" cy="277344"/>
            </a:xfrm>
            <a:custGeom>
              <a:avLst/>
              <a:gdLst/>
              <a:ahLst/>
              <a:cxnLst/>
              <a:rect l="l" t="t" r="r" b="b"/>
              <a:pathLst>
                <a:path w="897289" h="277344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E51BE5A9-5A01-62C7-E4E2-46F4A78C5A92}"/>
                </a:ext>
              </a:extLst>
            </p:cNvPr>
            <p:cNvSpPr/>
            <p:nvPr/>
          </p:nvSpPr>
          <p:spPr>
            <a:xfrm>
              <a:off x="1428582" y="1141902"/>
              <a:ext cx="2178591" cy="95066"/>
            </a:xfrm>
            <a:custGeom>
              <a:avLst/>
              <a:gdLst/>
              <a:ahLst/>
              <a:cxnLst/>
              <a:rect l="l" t="t" r="r" b="b"/>
              <a:pathLst>
                <a:path w="2178591" h="95066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FA637EB9-B0E4-4002-685D-FA35E040667D}"/>
              </a:ext>
            </a:extLst>
          </p:cNvPr>
          <p:cNvGrpSpPr/>
          <p:nvPr/>
        </p:nvGrpSpPr>
        <p:grpSpPr>
          <a:xfrm>
            <a:off x="4556372" y="122051"/>
            <a:ext cx="2861171" cy="997576"/>
            <a:chOff x="0" y="0"/>
            <a:chExt cx="3814895" cy="1330102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BF9BFA59-7137-82CC-8389-DAC3A57E46D4}"/>
                </a:ext>
              </a:extLst>
            </p:cNvPr>
            <p:cNvSpPr/>
            <p:nvPr/>
          </p:nvSpPr>
          <p:spPr>
            <a:xfrm>
              <a:off x="3490833" y="0"/>
              <a:ext cx="324061" cy="1330102"/>
            </a:xfrm>
            <a:custGeom>
              <a:avLst/>
              <a:gdLst/>
              <a:ahLst/>
              <a:cxnLst/>
              <a:rect l="l" t="t" r="r" b="b"/>
              <a:pathLst>
                <a:path w="324061" h="1330102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A6E860DD-923F-C0B1-994F-EC9BE48B8701}"/>
                </a:ext>
              </a:extLst>
            </p:cNvPr>
            <p:cNvSpPr/>
            <p:nvPr/>
          </p:nvSpPr>
          <p:spPr>
            <a:xfrm flipH="1">
              <a:off x="2461704" y="0"/>
              <a:ext cx="964848" cy="298226"/>
            </a:xfrm>
            <a:custGeom>
              <a:avLst/>
              <a:gdLst/>
              <a:ahLst/>
              <a:cxnLst/>
              <a:rect l="l" t="t" r="r" b="b"/>
              <a:pathLst>
                <a:path w="964848" h="298226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0B4D334E-70E8-70B1-18D8-6291719F975E}"/>
                </a:ext>
              </a:extLst>
            </p:cNvPr>
            <p:cNvSpPr/>
            <p:nvPr/>
          </p:nvSpPr>
          <p:spPr>
            <a:xfrm>
              <a:off x="0" y="84240"/>
              <a:ext cx="2342624" cy="102224"/>
            </a:xfrm>
            <a:custGeom>
              <a:avLst/>
              <a:gdLst/>
              <a:ahLst/>
              <a:cxnLst/>
              <a:rect l="l" t="t" r="r" b="b"/>
              <a:pathLst>
                <a:path w="2342624" h="1022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TextBox 23">
            <a:extLst>
              <a:ext uri="{FF2B5EF4-FFF2-40B4-BE49-F238E27FC236}">
                <a16:creationId xmlns:a16="http://schemas.microsoft.com/office/drawing/2014/main" id="{30B23BDA-9C7F-45A7-DC1B-1D20E0C14847}"/>
              </a:ext>
            </a:extLst>
          </p:cNvPr>
          <p:cNvSpPr txBox="1"/>
          <p:nvPr/>
        </p:nvSpPr>
        <p:spPr>
          <a:xfrm>
            <a:off x="670876" y="1164052"/>
            <a:ext cx="6214564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49"/>
              </a:lnSpc>
            </a:pPr>
            <a:r>
              <a:rPr lang="th-TH" sz="4392" b="1" dirty="0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การปฏิบัติงานจราจร</a:t>
            </a:r>
            <a:endParaRPr lang="en-US" sz="4392" b="1" dirty="0">
              <a:solidFill>
                <a:srgbClr val="000000"/>
              </a:solidFill>
              <a:latin typeface="Garuda Bold"/>
              <a:ea typeface="Garuda Bold"/>
              <a:cs typeface="Garuda Bold"/>
              <a:sym typeface="Garuda Bold"/>
            </a:endParaRP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123CB8E9-8308-3430-39A7-4108D2C36F90}"/>
              </a:ext>
            </a:extLst>
          </p:cNvPr>
          <p:cNvSpPr txBox="1"/>
          <p:nvPr/>
        </p:nvSpPr>
        <p:spPr>
          <a:xfrm>
            <a:off x="275505" y="10243793"/>
            <a:ext cx="7008989" cy="148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"/>
              </a:lnSpc>
              <a:spcBef>
                <a:spcPct val="0"/>
              </a:spcBef>
            </a:pPr>
            <a:r>
              <a:rPr lang="en-US" sz="899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ข้อความในย่อหน้าของคุณ</a:t>
            </a:r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DF60FB10-2616-0F5C-23B3-A9C399D179EE}"/>
              </a:ext>
            </a:extLst>
          </p:cNvPr>
          <p:cNvSpPr txBox="1"/>
          <p:nvPr/>
        </p:nvSpPr>
        <p:spPr>
          <a:xfrm>
            <a:off x="275505" y="10243793"/>
            <a:ext cx="7008989" cy="148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"/>
              </a:lnSpc>
              <a:spcBef>
                <a:spcPct val="0"/>
              </a:spcBef>
            </a:pPr>
            <a:r>
              <a:rPr lang="en-US" sz="899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ข้อความในย่อหน้าของคุณ</a:t>
            </a: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9E5681FE-18E4-DA5E-8C92-00BF01828435}"/>
              </a:ext>
            </a:extLst>
          </p:cNvPr>
          <p:cNvSpPr txBox="1"/>
          <p:nvPr/>
        </p:nvSpPr>
        <p:spPr>
          <a:xfrm>
            <a:off x="966220" y="4653008"/>
            <a:ext cx="4876364" cy="4142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วันที่  12 เม.ย.2568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ภายใต้การอำนวยการสั่งการของ 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พ.ต.อ. โสภณ  พรามณี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ผกก.สภ.นาดี 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พ.ต.ท.</a:t>
            </a:r>
            <a:r>
              <a:rPr lang="th-TH" sz="1343" b="1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ธันยวิช</a:t>
            </a: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มณีโชติ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รอง ผกก.ป.สภ.นาดี 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สั่งการให้  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พ.ต.ท.ธีรพง</a:t>
            </a:r>
            <a:r>
              <a:rPr lang="th-TH" sz="1343" b="1" dirty="0" err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ษ์</a:t>
            </a: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. องอาจ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   สวป.สภ.นาดี    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พร้อมเจ้าหน้าที่จราจร สภ.นาดี ว.20 ผู้ต้องหา ดังนี้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endParaRPr lang="th-TH" sz="1343" b="1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1. นาย สนธยา  สีดำ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บ้านเลขที่ 9 ม.8 ต.หนองกี่  อ.กบินทร์บุรี จ.ปราจีนบุรี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endParaRPr lang="th-TH" sz="1343" b="1" dirty="0">
              <a:solidFill>
                <a:srgbClr val="000000"/>
              </a:solidFill>
              <a:latin typeface="Pridi Bold"/>
              <a:ea typeface="Pridi Bold"/>
              <a:cs typeface="Pridi Bold"/>
              <a:sym typeface="Pridi Bold"/>
            </a:endParaRP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th-TH" sz="1343" b="1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-ข้อหา เป็นผู้ขับขี่ขับรถในขณะเมาสุราหรือของมึนเมาอย่างอื่น(ตาม พ.ร.บ.จราจรทางบก พ.ศ.2522 มาตรา43(2))</a:t>
            </a:r>
          </a:p>
          <a:p>
            <a:pPr lvl="0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 dirty="0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📌</a:t>
            </a:r>
          </a:p>
        </p:txBody>
      </p:sp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0B62F0E6-341D-9BB3-AA89-57E1F6E18F2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8458" y="1981428"/>
            <a:ext cx="2819399" cy="236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03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5505" y="429157"/>
            <a:ext cx="7008989" cy="9833686"/>
            <a:chOff x="0" y="0"/>
            <a:chExt cx="3552493" cy="49841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52493" cy="4984185"/>
            </a:xfrm>
            <a:custGeom>
              <a:avLst/>
              <a:gdLst/>
              <a:ahLst/>
              <a:cxnLst/>
              <a:rect l="l" t="t" r="r" b="b"/>
              <a:pathLst>
                <a:path w="3552493" h="4984185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12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15317" y="-832070"/>
            <a:ext cx="3115660" cy="2810981"/>
            <a:chOff x="0" y="0"/>
            <a:chExt cx="4154213" cy="3747975"/>
          </a:xfrm>
        </p:grpSpPr>
        <p:sp>
          <p:nvSpPr>
            <p:cNvPr id="6" name="Freeform 6"/>
            <p:cNvSpPr/>
            <p:nvPr/>
          </p:nvSpPr>
          <p:spPr>
            <a:xfrm flipV="1">
              <a:off x="0" y="1109427"/>
              <a:ext cx="2638548" cy="2638548"/>
            </a:xfrm>
            <a:custGeom>
              <a:avLst/>
              <a:gdLst/>
              <a:ahLst/>
              <a:cxnLst/>
              <a:rect l="l" t="t" r="r" b="b"/>
              <a:pathLst>
                <a:path w="2638548" h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l="l" t="t" r="r" b="b"/>
              <a:pathLst>
                <a:path w="2867857" h="1454786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79922" y="7752240"/>
            <a:ext cx="3606325" cy="3515804"/>
            <a:chOff x="0" y="0"/>
            <a:chExt cx="4808434" cy="4687738"/>
          </a:xfrm>
        </p:grpSpPr>
        <p:sp>
          <p:nvSpPr>
            <p:cNvPr id="9" name="Freeform 9"/>
            <p:cNvSpPr/>
            <p:nvPr/>
          </p:nvSpPr>
          <p:spPr>
            <a:xfrm flipH="1">
              <a:off x="1211255" y="1000982"/>
              <a:ext cx="2932893" cy="2932893"/>
            </a:xfrm>
            <a:custGeom>
              <a:avLst/>
              <a:gdLst/>
              <a:ahLst/>
              <a:cxnLst/>
              <a:rect l="l" t="t" r="r" b="b"/>
              <a:pathLst>
                <a:path w="2932893" h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l="l" t="t" r="r" b="b"/>
              <a:pathLst>
                <a:path w="2433065" h="1026311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l="l" t="t" r="r" b="b"/>
              <a:pathLst>
                <a:path w="2249469" h="1124735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90094" y="9620381"/>
            <a:ext cx="2705380" cy="927726"/>
            <a:chOff x="0" y="0"/>
            <a:chExt cx="3607174" cy="12369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01370" cy="1236967"/>
            </a:xfrm>
            <a:custGeom>
              <a:avLst/>
              <a:gdLst/>
              <a:ahLst/>
              <a:cxnLst/>
              <a:rect l="l" t="t" r="r" b="b"/>
              <a:pathLst>
                <a:path w="301370" h="1236967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396437" y="959623"/>
              <a:ext cx="897289" cy="277344"/>
            </a:xfrm>
            <a:custGeom>
              <a:avLst/>
              <a:gdLst/>
              <a:ahLst/>
              <a:cxnLst/>
              <a:rect l="l" t="t" r="r" b="b"/>
              <a:pathLst>
                <a:path w="897289" h="277344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428582" y="1141902"/>
              <a:ext cx="2178591" cy="95066"/>
            </a:xfrm>
            <a:custGeom>
              <a:avLst/>
              <a:gdLst/>
              <a:ahLst/>
              <a:cxnLst/>
              <a:rect l="l" t="t" r="r" b="b"/>
              <a:pathLst>
                <a:path w="2178591" h="95066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556372" y="122051"/>
            <a:ext cx="2861171" cy="997576"/>
            <a:chOff x="0" y="0"/>
            <a:chExt cx="3814895" cy="1330102"/>
          </a:xfrm>
        </p:grpSpPr>
        <p:sp>
          <p:nvSpPr>
            <p:cNvPr id="17" name="Freeform 17"/>
            <p:cNvSpPr/>
            <p:nvPr/>
          </p:nvSpPr>
          <p:spPr>
            <a:xfrm>
              <a:off x="3490833" y="0"/>
              <a:ext cx="324061" cy="1330102"/>
            </a:xfrm>
            <a:custGeom>
              <a:avLst/>
              <a:gdLst/>
              <a:ahLst/>
              <a:cxnLst/>
              <a:rect l="l" t="t" r="r" b="b"/>
              <a:pathLst>
                <a:path w="324061" h="1330102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 flipH="1">
              <a:off x="2461704" y="0"/>
              <a:ext cx="964848" cy="298226"/>
            </a:xfrm>
            <a:custGeom>
              <a:avLst/>
              <a:gdLst/>
              <a:ahLst/>
              <a:cxnLst/>
              <a:rect l="l" t="t" r="r" b="b"/>
              <a:pathLst>
                <a:path w="964848" h="298226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84240"/>
              <a:ext cx="2342624" cy="102224"/>
            </a:xfrm>
            <a:custGeom>
              <a:avLst/>
              <a:gdLst/>
              <a:ahLst/>
              <a:cxnLst/>
              <a:rect l="l" t="t" r="r" b="b"/>
              <a:pathLst>
                <a:path w="2342624" h="1022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Freeform 20"/>
          <p:cNvSpPr/>
          <p:nvPr/>
        </p:nvSpPr>
        <p:spPr>
          <a:xfrm>
            <a:off x="420044" y="2577700"/>
            <a:ext cx="2245480" cy="1684490"/>
          </a:xfrm>
          <a:custGeom>
            <a:avLst/>
            <a:gdLst/>
            <a:ahLst/>
            <a:cxnLst/>
            <a:rect l="l" t="t" r="r" b="b"/>
            <a:pathLst>
              <a:path w="2245480" h="1684490">
                <a:moveTo>
                  <a:pt x="0" y="0"/>
                </a:moveTo>
                <a:lnTo>
                  <a:pt x="2245480" y="0"/>
                </a:lnTo>
                <a:lnTo>
                  <a:pt x="2245480" y="1684490"/>
                </a:lnTo>
                <a:lnTo>
                  <a:pt x="0" y="1684490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-71" r="-7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2814656" y="2577700"/>
            <a:ext cx="2245480" cy="1684490"/>
          </a:xfrm>
          <a:custGeom>
            <a:avLst/>
            <a:gdLst/>
            <a:ahLst/>
            <a:cxnLst/>
            <a:rect l="l" t="t" r="r" b="b"/>
            <a:pathLst>
              <a:path w="2245480" h="1684490">
                <a:moveTo>
                  <a:pt x="0" y="0"/>
                </a:moveTo>
                <a:lnTo>
                  <a:pt x="2245480" y="0"/>
                </a:lnTo>
                <a:lnTo>
                  <a:pt x="2245480" y="1684490"/>
                </a:lnTo>
                <a:lnTo>
                  <a:pt x="0" y="1684490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-71" r="-7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5204236" y="2577700"/>
            <a:ext cx="1862100" cy="1684490"/>
          </a:xfrm>
          <a:custGeom>
            <a:avLst/>
            <a:gdLst/>
            <a:ahLst/>
            <a:cxnLst/>
            <a:rect l="l" t="t" r="r" b="b"/>
            <a:pathLst>
              <a:path w="1862100" h="1684490">
                <a:moveTo>
                  <a:pt x="0" y="0"/>
                </a:moveTo>
                <a:lnTo>
                  <a:pt x="1862100" y="0"/>
                </a:lnTo>
                <a:lnTo>
                  <a:pt x="1862100" y="1684490"/>
                </a:lnTo>
                <a:lnTo>
                  <a:pt x="0" y="1684490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-10381" r="-1038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589436" y="5013620"/>
            <a:ext cx="6476900" cy="1584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74"/>
              </a:lnSpc>
            </a:pPr>
            <a:r>
              <a:rPr lang="en-US" sz="1196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        วันนี้ 12เม.ย.2568 </a:t>
            </a:r>
          </a:p>
          <a:p>
            <a:pPr algn="just">
              <a:lnSpc>
                <a:spcPts val="1674"/>
              </a:lnSpc>
            </a:pPr>
            <a:r>
              <a:rPr lang="en-US" sz="1196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เวลา 16.00 น. </a:t>
            </a:r>
          </a:p>
          <a:p>
            <a:pPr algn="just">
              <a:lnSpc>
                <a:spcPts val="1674"/>
              </a:lnSpc>
            </a:pPr>
            <a:r>
              <a:rPr lang="en-US" sz="1196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 พล.ต.ต.เกียรติศักดิ์ สระทองออย </a:t>
            </a:r>
          </a:p>
          <a:p>
            <a:pPr algn="just">
              <a:lnSpc>
                <a:spcPts val="1674"/>
              </a:lnSpc>
            </a:pPr>
            <a:r>
              <a:rPr lang="en-US" sz="1196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ผบก.ภ.จว.ปราจีนบุรี   </a:t>
            </a:r>
          </a:p>
          <a:p>
            <a:pPr algn="just">
              <a:lnSpc>
                <a:spcPts val="1674"/>
              </a:lnSpc>
            </a:pPr>
            <a:r>
              <a:rPr lang="en-US" sz="1196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ตรวจเยี่ยมจุดบริการประชาชนบ้านทุ่งโพธิ์ หน้าอบต.ทุ่งโพธิ์  ต.ทุ่งโพธิ์  อ.นาดี จ.ปราจีนบุรี</a:t>
            </a:r>
          </a:p>
          <a:p>
            <a:pPr algn="just">
              <a:lnSpc>
                <a:spcPts val="1674"/>
              </a:lnSpc>
            </a:pPr>
            <a:r>
              <a:rPr lang="en-US" sz="1196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พบ พ.ต.ท.ธันยวิช  มณีโชติ</a:t>
            </a:r>
          </a:p>
          <a:p>
            <a:pPr algn="just">
              <a:lnSpc>
                <a:spcPts val="1674"/>
              </a:lnSpc>
            </a:pPr>
            <a:r>
              <a:rPr lang="en-US" sz="1196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รอง ผกก.ป.สภ.นาดี , พ.ต.ท.ธีรพงษ์ องอาจ สวป.สภ.นาดี พร้อมกำลังอยู่ปฏิบัติหน้าที่ ณ จุดบริการฯ</a:t>
            </a:r>
          </a:p>
          <a:p>
            <a:pPr algn="just">
              <a:lnSpc>
                <a:spcPts val="1674"/>
              </a:lnSpc>
              <a:spcBef>
                <a:spcPct val="0"/>
              </a:spcBef>
            </a:pPr>
            <a:r>
              <a:rPr lang="en-US" sz="1196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      ได้มอบอาหารและเครื่องดื่มสนับสนุนเป็นขวัญกำลังใจให้เจ้าหน้าที่ในการปฏิบัติหน้าที่ต่อไป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89436" y="1391239"/>
            <a:ext cx="6214564" cy="753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49"/>
              </a:lnSpc>
            </a:pPr>
            <a:r>
              <a:rPr lang="en-US" sz="4392" b="1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เทศกาลสงกรานต์ ปี 68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5505" y="429157"/>
            <a:ext cx="7008989" cy="9833686"/>
            <a:chOff x="0" y="0"/>
            <a:chExt cx="3552493" cy="49841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52493" cy="4984185"/>
            </a:xfrm>
            <a:custGeom>
              <a:avLst/>
              <a:gdLst/>
              <a:ahLst/>
              <a:cxnLst/>
              <a:rect l="l" t="t" r="r" b="b"/>
              <a:pathLst>
                <a:path w="3552493" h="4984185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12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15317" y="-832070"/>
            <a:ext cx="3115660" cy="2810981"/>
            <a:chOff x="0" y="0"/>
            <a:chExt cx="4154213" cy="3747975"/>
          </a:xfrm>
        </p:grpSpPr>
        <p:sp>
          <p:nvSpPr>
            <p:cNvPr id="6" name="Freeform 6"/>
            <p:cNvSpPr/>
            <p:nvPr/>
          </p:nvSpPr>
          <p:spPr>
            <a:xfrm flipV="1">
              <a:off x="0" y="1109427"/>
              <a:ext cx="2638548" cy="2638548"/>
            </a:xfrm>
            <a:custGeom>
              <a:avLst/>
              <a:gdLst/>
              <a:ahLst/>
              <a:cxnLst/>
              <a:rect l="l" t="t" r="r" b="b"/>
              <a:pathLst>
                <a:path w="2638548" h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l="l" t="t" r="r" b="b"/>
              <a:pathLst>
                <a:path w="2867857" h="1454786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79922" y="7752240"/>
            <a:ext cx="3606325" cy="3515804"/>
            <a:chOff x="0" y="0"/>
            <a:chExt cx="4808434" cy="4687738"/>
          </a:xfrm>
        </p:grpSpPr>
        <p:sp>
          <p:nvSpPr>
            <p:cNvPr id="9" name="Freeform 9"/>
            <p:cNvSpPr/>
            <p:nvPr/>
          </p:nvSpPr>
          <p:spPr>
            <a:xfrm flipH="1">
              <a:off x="1211255" y="1000982"/>
              <a:ext cx="2932893" cy="2932893"/>
            </a:xfrm>
            <a:custGeom>
              <a:avLst/>
              <a:gdLst/>
              <a:ahLst/>
              <a:cxnLst/>
              <a:rect l="l" t="t" r="r" b="b"/>
              <a:pathLst>
                <a:path w="2932893" h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l="l" t="t" r="r" b="b"/>
              <a:pathLst>
                <a:path w="2433065" h="1026311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l="l" t="t" r="r" b="b"/>
              <a:pathLst>
                <a:path w="2249469" h="1124735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90094" y="9620381"/>
            <a:ext cx="2705380" cy="927726"/>
            <a:chOff x="0" y="0"/>
            <a:chExt cx="3607174" cy="12369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01370" cy="1236967"/>
            </a:xfrm>
            <a:custGeom>
              <a:avLst/>
              <a:gdLst/>
              <a:ahLst/>
              <a:cxnLst/>
              <a:rect l="l" t="t" r="r" b="b"/>
              <a:pathLst>
                <a:path w="301370" h="1236967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396437" y="959623"/>
              <a:ext cx="897289" cy="277344"/>
            </a:xfrm>
            <a:custGeom>
              <a:avLst/>
              <a:gdLst/>
              <a:ahLst/>
              <a:cxnLst/>
              <a:rect l="l" t="t" r="r" b="b"/>
              <a:pathLst>
                <a:path w="897289" h="277344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428582" y="1141902"/>
              <a:ext cx="2178591" cy="95066"/>
            </a:xfrm>
            <a:custGeom>
              <a:avLst/>
              <a:gdLst/>
              <a:ahLst/>
              <a:cxnLst/>
              <a:rect l="l" t="t" r="r" b="b"/>
              <a:pathLst>
                <a:path w="2178591" h="95066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556372" y="122051"/>
            <a:ext cx="2861171" cy="997576"/>
            <a:chOff x="0" y="0"/>
            <a:chExt cx="3814895" cy="1330102"/>
          </a:xfrm>
        </p:grpSpPr>
        <p:sp>
          <p:nvSpPr>
            <p:cNvPr id="17" name="Freeform 17"/>
            <p:cNvSpPr/>
            <p:nvPr/>
          </p:nvSpPr>
          <p:spPr>
            <a:xfrm>
              <a:off x="3490833" y="0"/>
              <a:ext cx="324061" cy="1330102"/>
            </a:xfrm>
            <a:custGeom>
              <a:avLst/>
              <a:gdLst/>
              <a:ahLst/>
              <a:cxnLst/>
              <a:rect l="l" t="t" r="r" b="b"/>
              <a:pathLst>
                <a:path w="324061" h="1330102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 flipH="1">
              <a:off x="2461704" y="0"/>
              <a:ext cx="964848" cy="298226"/>
            </a:xfrm>
            <a:custGeom>
              <a:avLst/>
              <a:gdLst/>
              <a:ahLst/>
              <a:cxnLst/>
              <a:rect l="l" t="t" r="r" b="b"/>
              <a:pathLst>
                <a:path w="964848" h="298226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84240"/>
              <a:ext cx="2342624" cy="102224"/>
            </a:xfrm>
            <a:custGeom>
              <a:avLst/>
              <a:gdLst/>
              <a:ahLst/>
              <a:cxnLst/>
              <a:rect l="l" t="t" r="r" b="b"/>
              <a:pathLst>
                <a:path w="2342624" h="1022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Freeform 20"/>
          <p:cNvSpPr/>
          <p:nvPr/>
        </p:nvSpPr>
        <p:spPr>
          <a:xfrm>
            <a:off x="1335081" y="2312384"/>
            <a:ext cx="4723274" cy="3543255"/>
          </a:xfrm>
          <a:custGeom>
            <a:avLst/>
            <a:gdLst/>
            <a:ahLst/>
            <a:cxnLst/>
            <a:rect l="l" t="t" r="r" b="b"/>
            <a:pathLst>
              <a:path w="4723274" h="3543255">
                <a:moveTo>
                  <a:pt x="0" y="0"/>
                </a:moveTo>
                <a:lnTo>
                  <a:pt x="4723274" y="0"/>
                </a:lnTo>
                <a:lnTo>
                  <a:pt x="4723274" y="3543255"/>
                </a:lnTo>
                <a:lnTo>
                  <a:pt x="0" y="3543255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-71" r="-7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865259" y="6208064"/>
            <a:ext cx="5662917" cy="1429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87"/>
              </a:lnSpc>
            </a:pPr>
            <a:r>
              <a:rPr lang="en-US" sz="1205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วันที่  12เม.ย.2567 เวลา 15.50น.</a:t>
            </a:r>
          </a:p>
          <a:p>
            <a:pPr algn="just">
              <a:lnSpc>
                <a:spcPts val="1687"/>
              </a:lnSpc>
            </a:pPr>
            <a:r>
              <a:rPr lang="en-US" sz="1205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พ.ต.ท.ธันยวิช มณีโชติ</a:t>
            </a:r>
          </a:p>
          <a:p>
            <a:pPr algn="just">
              <a:lnSpc>
                <a:spcPts val="1687"/>
              </a:lnSpc>
            </a:pPr>
            <a:r>
              <a:rPr lang="en-US" sz="1205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   รอง ผกก.ป.สภ.นาดี</a:t>
            </a:r>
          </a:p>
          <a:p>
            <a:pPr algn="just">
              <a:lnSpc>
                <a:spcPts val="1687"/>
              </a:lnSpc>
            </a:pPr>
            <a:r>
              <a:rPr lang="en-US" sz="1205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พ.ต.ท.ธีรพงษ์  องอาจ</a:t>
            </a:r>
          </a:p>
          <a:p>
            <a:pPr algn="just">
              <a:lnSpc>
                <a:spcPts val="1687"/>
              </a:lnSpc>
            </a:pPr>
            <a:r>
              <a:rPr lang="en-US" sz="1205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   สวป.สภ.นาดี </a:t>
            </a:r>
          </a:p>
          <a:p>
            <a:pPr algn="just">
              <a:lnSpc>
                <a:spcPts val="1687"/>
              </a:lnSpc>
              <a:spcBef>
                <a:spcPct val="0"/>
              </a:spcBef>
            </a:pPr>
            <a:r>
              <a:rPr lang="en-US" sz="1205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ได้มาตรวจเยี่ยม จุดบริการประชาชนตำบลทุ่งโพธิ์ พบเจ้าที่ทุกภาคส่วนอยู่ปฏิบัติหน้าที่  พร้อมให้บริการประชาชนตลอดเวลา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89436" y="1391239"/>
            <a:ext cx="6214564" cy="753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49"/>
              </a:lnSpc>
            </a:pPr>
            <a:r>
              <a:rPr lang="en-US" sz="4392" b="1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เทศกาลสงกรานต์ ปี 68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5505" y="429157"/>
            <a:ext cx="7008989" cy="9833686"/>
            <a:chOff x="0" y="0"/>
            <a:chExt cx="3552493" cy="49841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52493" cy="4984185"/>
            </a:xfrm>
            <a:custGeom>
              <a:avLst/>
              <a:gdLst/>
              <a:ahLst/>
              <a:cxnLst/>
              <a:rect l="l" t="t" r="r" b="b"/>
              <a:pathLst>
                <a:path w="3552493" h="4984185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12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15317" y="-832070"/>
            <a:ext cx="3115660" cy="2810981"/>
            <a:chOff x="0" y="0"/>
            <a:chExt cx="4154213" cy="3747975"/>
          </a:xfrm>
        </p:grpSpPr>
        <p:sp>
          <p:nvSpPr>
            <p:cNvPr id="6" name="Freeform 6"/>
            <p:cNvSpPr/>
            <p:nvPr/>
          </p:nvSpPr>
          <p:spPr>
            <a:xfrm flipV="1">
              <a:off x="0" y="1109427"/>
              <a:ext cx="2638548" cy="2638548"/>
            </a:xfrm>
            <a:custGeom>
              <a:avLst/>
              <a:gdLst/>
              <a:ahLst/>
              <a:cxnLst/>
              <a:rect l="l" t="t" r="r" b="b"/>
              <a:pathLst>
                <a:path w="2638548" h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l="l" t="t" r="r" b="b"/>
              <a:pathLst>
                <a:path w="2867857" h="1454786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79922" y="7752240"/>
            <a:ext cx="3606325" cy="3515804"/>
            <a:chOff x="0" y="0"/>
            <a:chExt cx="4808434" cy="4687738"/>
          </a:xfrm>
        </p:grpSpPr>
        <p:sp>
          <p:nvSpPr>
            <p:cNvPr id="9" name="Freeform 9"/>
            <p:cNvSpPr/>
            <p:nvPr/>
          </p:nvSpPr>
          <p:spPr>
            <a:xfrm flipH="1">
              <a:off x="1211255" y="1000982"/>
              <a:ext cx="2932893" cy="2932893"/>
            </a:xfrm>
            <a:custGeom>
              <a:avLst/>
              <a:gdLst/>
              <a:ahLst/>
              <a:cxnLst/>
              <a:rect l="l" t="t" r="r" b="b"/>
              <a:pathLst>
                <a:path w="2932893" h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l="l" t="t" r="r" b="b"/>
              <a:pathLst>
                <a:path w="2433065" h="1026311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l="l" t="t" r="r" b="b"/>
              <a:pathLst>
                <a:path w="2249469" h="1124735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90094" y="9620381"/>
            <a:ext cx="2705380" cy="927726"/>
            <a:chOff x="0" y="0"/>
            <a:chExt cx="3607174" cy="12369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01370" cy="1236967"/>
            </a:xfrm>
            <a:custGeom>
              <a:avLst/>
              <a:gdLst/>
              <a:ahLst/>
              <a:cxnLst/>
              <a:rect l="l" t="t" r="r" b="b"/>
              <a:pathLst>
                <a:path w="301370" h="1236967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396437" y="959623"/>
              <a:ext cx="897289" cy="277344"/>
            </a:xfrm>
            <a:custGeom>
              <a:avLst/>
              <a:gdLst/>
              <a:ahLst/>
              <a:cxnLst/>
              <a:rect l="l" t="t" r="r" b="b"/>
              <a:pathLst>
                <a:path w="897289" h="277344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428582" y="1141902"/>
              <a:ext cx="2178591" cy="95066"/>
            </a:xfrm>
            <a:custGeom>
              <a:avLst/>
              <a:gdLst/>
              <a:ahLst/>
              <a:cxnLst/>
              <a:rect l="l" t="t" r="r" b="b"/>
              <a:pathLst>
                <a:path w="2178591" h="95066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556372" y="122051"/>
            <a:ext cx="2861171" cy="997576"/>
            <a:chOff x="0" y="0"/>
            <a:chExt cx="3814895" cy="1330102"/>
          </a:xfrm>
        </p:grpSpPr>
        <p:sp>
          <p:nvSpPr>
            <p:cNvPr id="17" name="Freeform 17"/>
            <p:cNvSpPr/>
            <p:nvPr/>
          </p:nvSpPr>
          <p:spPr>
            <a:xfrm>
              <a:off x="3490833" y="0"/>
              <a:ext cx="324061" cy="1330102"/>
            </a:xfrm>
            <a:custGeom>
              <a:avLst/>
              <a:gdLst/>
              <a:ahLst/>
              <a:cxnLst/>
              <a:rect l="l" t="t" r="r" b="b"/>
              <a:pathLst>
                <a:path w="324061" h="1330102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 flipH="1">
              <a:off x="2461704" y="0"/>
              <a:ext cx="964848" cy="298226"/>
            </a:xfrm>
            <a:custGeom>
              <a:avLst/>
              <a:gdLst/>
              <a:ahLst/>
              <a:cxnLst/>
              <a:rect l="l" t="t" r="r" b="b"/>
              <a:pathLst>
                <a:path w="964848" h="298226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84240"/>
              <a:ext cx="2342624" cy="102224"/>
            </a:xfrm>
            <a:custGeom>
              <a:avLst/>
              <a:gdLst/>
              <a:ahLst/>
              <a:cxnLst/>
              <a:rect l="l" t="t" r="r" b="b"/>
              <a:pathLst>
                <a:path w="2342624" h="1022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Freeform 20"/>
          <p:cNvSpPr/>
          <p:nvPr/>
        </p:nvSpPr>
        <p:spPr>
          <a:xfrm>
            <a:off x="420044" y="2577700"/>
            <a:ext cx="2245480" cy="1684490"/>
          </a:xfrm>
          <a:custGeom>
            <a:avLst/>
            <a:gdLst/>
            <a:ahLst/>
            <a:cxnLst/>
            <a:rect l="l" t="t" r="r" b="b"/>
            <a:pathLst>
              <a:path w="2245480" h="1684490">
                <a:moveTo>
                  <a:pt x="0" y="0"/>
                </a:moveTo>
                <a:lnTo>
                  <a:pt x="2245480" y="0"/>
                </a:lnTo>
                <a:lnTo>
                  <a:pt x="2245480" y="1684490"/>
                </a:lnTo>
                <a:lnTo>
                  <a:pt x="0" y="1684490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-71" r="-7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2814656" y="2577700"/>
            <a:ext cx="2245480" cy="1684490"/>
          </a:xfrm>
          <a:custGeom>
            <a:avLst/>
            <a:gdLst/>
            <a:ahLst/>
            <a:cxnLst/>
            <a:rect l="l" t="t" r="r" b="b"/>
            <a:pathLst>
              <a:path w="2245480" h="1684490">
                <a:moveTo>
                  <a:pt x="0" y="0"/>
                </a:moveTo>
                <a:lnTo>
                  <a:pt x="2245480" y="0"/>
                </a:lnTo>
                <a:lnTo>
                  <a:pt x="2245480" y="1684490"/>
                </a:lnTo>
                <a:lnTo>
                  <a:pt x="0" y="1684490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-71" r="-7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5204236" y="2577700"/>
            <a:ext cx="1862100" cy="1684490"/>
          </a:xfrm>
          <a:custGeom>
            <a:avLst/>
            <a:gdLst/>
            <a:ahLst/>
            <a:cxnLst/>
            <a:rect l="l" t="t" r="r" b="b"/>
            <a:pathLst>
              <a:path w="1862100" h="1684490">
                <a:moveTo>
                  <a:pt x="0" y="0"/>
                </a:moveTo>
                <a:lnTo>
                  <a:pt x="1862100" y="0"/>
                </a:lnTo>
                <a:lnTo>
                  <a:pt x="1862100" y="1684490"/>
                </a:lnTo>
                <a:lnTo>
                  <a:pt x="0" y="1684490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-10381" r="-1038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1442513" y="5004095"/>
            <a:ext cx="4196972" cy="2190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69"/>
              </a:lnSpc>
            </a:pPr>
            <a:r>
              <a:rPr lang="en-US" sz="1192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วันนี้12เม.ย.68 เวลา 14:30 น. </a:t>
            </a:r>
          </a:p>
          <a:p>
            <a:pPr algn="just">
              <a:lnSpc>
                <a:spcPts val="1669"/>
              </a:lnSpc>
            </a:pPr>
            <a:endParaRPr lang="en-US" sz="1192" b="1">
              <a:solidFill>
                <a:srgbClr val="000000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just">
              <a:lnSpc>
                <a:spcPts val="1669"/>
              </a:lnSpc>
            </a:pPr>
            <a:r>
              <a:rPr lang="en-US" sz="1192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      พ.ต.ท.ธันยวิช  มณีโชติ</a:t>
            </a:r>
          </a:p>
          <a:p>
            <a:pPr algn="just">
              <a:lnSpc>
                <a:spcPts val="1669"/>
              </a:lnSpc>
            </a:pPr>
            <a:r>
              <a:rPr lang="en-US" sz="1192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        รอง ผกก.ป.สภ.นาดี </a:t>
            </a:r>
          </a:p>
          <a:p>
            <a:pPr algn="just">
              <a:lnSpc>
                <a:spcPts val="1669"/>
              </a:lnSpc>
            </a:pPr>
            <a:endParaRPr lang="en-US" sz="1192" b="1">
              <a:solidFill>
                <a:srgbClr val="000000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just">
              <a:lnSpc>
                <a:spcPts val="1669"/>
              </a:lnSpc>
            </a:pPr>
            <a:r>
              <a:rPr lang="en-US" sz="1192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ว.4 ตรวจการจราจรบริเวณจุดไฟแดงสระแท่น</a:t>
            </a:r>
          </a:p>
          <a:p>
            <a:pPr algn="just">
              <a:lnSpc>
                <a:spcPts val="1669"/>
              </a:lnSpc>
            </a:pPr>
            <a:r>
              <a:rPr lang="en-US" sz="1192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สภาพการจราจรช่วงเทศกาลสงกรานต์ </a:t>
            </a:r>
          </a:p>
          <a:p>
            <a:pPr algn="just">
              <a:lnSpc>
                <a:spcPts val="1669"/>
              </a:lnSpc>
            </a:pPr>
            <a:r>
              <a:rPr lang="en-US" sz="1192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ถนน 304 กบินทร์-ปักธงชัย </a:t>
            </a:r>
          </a:p>
          <a:p>
            <a:pPr algn="just">
              <a:lnSpc>
                <a:spcPts val="1669"/>
              </a:lnSpc>
            </a:pPr>
            <a:r>
              <a:rPr lang="en-US" sz="1192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- ปริมาณรถปานกลาง</a:t>
            </a:r>
          </a:p>
          <a:p>
            <a:pPr algn="just">
              <a:lnSpc>
                <a:spcPts val="1669"/>
              </a:lnSpc>
            </a:pPr>
            <a:r>
              <a:rPr lang="en-US" sz="1192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- การจราจรคล่องตัว</a:t>
            </a:r>
          </a:p>
          <a:p>
            <a:pPr algn="just">
              <a:lnSpc>
                <a:spcPts val="1669"/>
              </a:lnSpc>
              <a:spcBef>
                <a:spcPct val="0"/>
              </a:spcBef>
            </a:pPr>
            <a:r>
              <a:rPr lang="en-US" sz="1192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 ปกติ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89436" y="1391239"/>
            <a:ext cx="6214564" cy="753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49"/>
              </a:lnSpc>
            </a:pPr>
            <a:r>
              <a:rPr lang="en-US" sz="4392" b="1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เทศกาลสงกรานต์ ปี 68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5505" y="429157"/>
            <a:ext cx="7008989" cy="9833686"/>
            <a:chOff x="0" y="0"/>
            <a:chExt cx="3552493" cy="49841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52493" cy="4984185"/>
            </a:xfrm>
            <a:custGeom>
              <a:avLst/>
              <a:gdLst/>
              <a:ahLst/>
              <a:cxnLst/>
              <a:rect l="l" t="t" r="r" b="b"/>
              <a:pathLst>
                <a:path w="3552493" h="4984185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12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15317" y="-832070"/>
            <a:ext cx="3115660" cy="2810981"/>
            <a:chOff x="0" y="0"/>
            <a:chExt cx="4154213" cy="3747975"/>
          </a:xfrm>
        </p:grpSpPr>
        <p:sp>
          <p:nvSpPr>
            <p:cNvPr id="6" name="Freeform 6"/>
            <p:cNvSpPr/>
            <p:nvPr/>
          </p:nvSpPr>
          <p:spPr>
            <a:xfrm flipV="1">
              <a:off x="0" y="1109427"/>
              <a:ext cx="2638548" cy="2638548"/>
            </a:xfrm>
            <a:custGeom>
              <a:avLst/>
              <a:gdLst/>
              <a:ahLst/>
              <a:cxnLst/>
              <a:rect l="l" t="t" r="r" b="b"/>
              <a:pathLst>
                <a:path w="2638548" h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l="l" t="t" r="r" b="b"/>
              <a:pathLst>
                <a:path w="2867857" h="1454786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79922" y="7752240"/>
            <a:ext cx="3606325" cy="3515804"/>
            <a:chOff x="0" y="0"/>
            <a:chExt cx="4808434" cy="4687738"/>
          </a:xfrm>
        </p:grpSpPr>
        <p:sp>
          <p:nvSpPr>
            <p:cNvPr id="9" name="Freeform 9"/>
            <p:cNvSpPr/>
            <p:nvPr/>
          </p:nvSpPr>
          <p:spPr>
            <a:xfrm flipH="1">
              <a:off x="1211255" y="1000982"/>
              <a:ext cx="2932893" cy="2932893"/>
            </a:xfrm>
            <a:custGeom>
              <a:avLst/>
              <a:gdLst/>
              <a:ahLst/>
              <a:cxnLst/>
              <a:rect l="l" t="t" r="r" b="b"/>
              <a:pathLst>
                <a:path w="2932893" h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l="l" t="t" r="r" b="b"/>
              <a:pathLst>
                <a:path w="2433065" h="1026311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l="l" t="t" r="r" b="b"/>
              <a:pathLst>
                <a:path w="2249469" h="1124735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90094" y="9620381"/>
            <a:ext cx="2705380" cy="927726"/>
            <a:chOff x="0" y="0"/>
            <a:chExt cx="3607174" cy="12369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01370" cy="1236967"/>
            </a:xfrm>
            <a:custGeom>
              <a:avLst/>
              <a:gdLst/>
              <a:ahLst/>
              <a:cxnLst/>
              <a:rect l="l" t="t" r="r" b="b"/>
              <a:pathLst>
                <a:path w="301370" h="1236967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396437" y="959623"/>
              <a:ext cx="897289" cy="277344"/>
            </a:xfrm>
            <a:custGeom>
              <a:avLst/>
              <a:gdLst/>
              <a:ahLst/>
              <a:cxnLst/>
              <a:rect l="l" t="t" r="r" b="b"/>
              <a:pathLst>
                <a:path w="897289" h="277344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428582" y="1141902"/>
              <a:ext cx="2178591" cy="95066"/>
            </a:xfrm>
            <a:custGeom>
              <a:avLst/>
              <a:gdLst/>
              <a:ahLst/>
              <a:cxnLst/>
              <a:rect l="l" t="t" r="r" b="b"/>
              <a:pathLst>
                <a:path w="2178591" h="95066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556372" y="122051"/>
            <a:ext cx="2861171" cy="997576"/>
            <a:chOff x="0" y="0"/>
            <a:chExt cx="3814895" cy="1330102"/>
          </a:xfrm>
        </p:grpSpPr>
        <p:sp>
          <p:nvSpPr>
            <p:cNvPr id="17" name="Freeform 17"/>
            <p:cNvSpPr/>
            <p:nvPr/>
          </p:nvSpPr>
          <p:spPr>
            <a:xfrm>
              <a:off x="3490833" y="0"/>
              <a:ext cx="324061" cy="1330102"/>
            </a:xfrm>
            <a:custGeom>
              <a:avLst/>
              <a:gdLst/>
              <a:ahLst/>
              <a:cxnLst/>
              <a:rect l="l" t="t" r="r" b="b"/>
              <a:pathLst>
                <a:path w="324061" h="1330102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 flipH="1">
              <a:off x="2461704" y="0"/>
              <a:ext cx="964848" cy="298226"/>
            </a:xfrm>
            <a:custGeom>
              <a:avLst/>
              <a:gdLst/>
              <a:ahLst/>
              <a:cxnLst/>
              <a:rect l="l" t="t" r="r" b="b"/>
              <a:pathLst>
                <a:path w="964848" h="298226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84240"/>
              <a:ext cx="2342624" cy="102224"/>
            </a:xfrm>
            <a:custGeom>
              <a:avLst/>
              <a:gdLst/>
              <a:ahLst/>
              <a:cxnLst/>
              <a:rect l="l" t="t" r="r" b="b"/>
              <a:pathLst>
                <a:path w="2342624" h="1022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Freeform 20"/>
          <p:cNvSpPr/>
          <p:nvPr/>
        </p:nvSpPr>
        <p:spPr>
          <a:xfrm>
            <a:off x="420044" y="2577700"/>
            <a:ext cx="2245480" cy="1684490"/>
          </a:xfrm>
          <a:custGeom>
            <a:avLst/>
            <a:gdLst/>
            <a:ahLst/>
            <a:cxnLst/>
            <a:rect l="l" t="t" r="r" b="b"/>
            <a:pathLst>
              <a:path w="2245480" h="1684490">
                <a:moveTo>
                  <a:pt x="0" y="0"/>
                </a:moveTo>
                <a:lnTo>
                  <a:pt x="2245480" y="0"/>
                </a:lnTo>
                <a:lnTo>
                  <a:pt x="2245480" y="1684490"/>
                </a:lnTo>
                <a:lnTo>
                  <a:pt x="0" y="1684490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-2828" r="-282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2814656" y="2577700"/>
            <a:ext cx="2245480" cy="1684490"/>
          </a:xfrm>
          <a:custGeom>
            <a:avLst/>
            <a:gdLst/>
            <a:ahLst/>
            <a:cxnLst/>
            <a:rect l="l" t="t" r="r" b="b"/>
            <a:pathLst>
              <a:path w="2245480" h="1684490">
                <a:moveTo>
                  <a:pt x="0" y="0"/>
                </a:moveTo>
                <a:lnTo>
                  <a:pt x="2245480" y="0"/>
                </a:lnTo>
                <a:lnTo>
                  <a:pt x="2245480" y="1684490"/>
                </a:lnTo>
                <a:lnTo>
                  <a:pt x="0" y="1684490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5204236" y="2577700"/>
            <a:ext cx="1862100" cy="1684490"/>
          </a:xfrm>
          <a:custGeom>
            <a:avLst/>
            <a:gdLst/>
            <a:ahLst/>
            <a:cxnLst/>
            <a:rect l="l" t="t" r="r" b="b"/>
            <a:pathLst>
              <a:path w="1862100" h="1684490">
                <a:moveTo>
                  <a:pt x="0" y="0"/>
                </a:moveTo>
                <a:lnTo>
                  <a:pt x="1862100" y="0"/>
                </a:lnTo>
                <a:lnTo>
                  <a:pt x="1862100" y="1684490"/>
                </a:lnTo>
                <a:lnTo>
                  <a:pt x="0" y="1684490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-10294" r="-1029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589436" y="5004095"/>
            <a:ext cx="6476900" cy="3043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71"/>
              </a:lnSpc>
            </a:pPr>
            <a:r>
              <a:rPr lang="en-US" sz="908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*** อำเภอนาดี จังหวัดปราจีนบุรี ลงพื้นที่เยี่ยมสร้างขวัญ กำลังใจ และมอบเครื่องอุปโภค บริโภค น้ำดื่ม แก่เจ้าหน้าที่ผู้ปฏิบัติหน้าที่ ช่วงเทศกาลสงกรานต์ 2568 ***</a:t>
            </a:r>
          </a:p>
          <a:p>
            <a:pPr algn="just">
              <a:lnSpc>
                <a:spcPts val="1271"/>
              </a:lnSpc>
            </a:pPr>
            <a:r>
              <a:rPr lang="en-US" sz="908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  วันที่ 12 เมษายน 2568  ตั้งแต่เวลา 14.00 น.เป็นต้นไป</a:t>
            </a:r>
          </a:p>
          <a:p>
            <a:pPr algn="just">
              <a:lnSpc>
                <a:spcPts val="1271"/>
              </a:lnSpc>
            </a:pPr>
            <a:endParaRPr lang="en-US" sz="908" b="1">
              <a:solidFill>
                <a:srgbClr val="000000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just">
              <a:lnSpc>
                <a:spcPts val="1271"/>
              </a:lnSpc>
            </a:pPr>
            <a:r>
              <a:rPr lang="en-US" sz="908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เรียน ผู้บังคับบัญชา</a:t>
            </a:r>
          </a:p>
          <a:p>
            <a:pPr algn="just">
              <a:lnSpc>
                <a:spcPts val="1271"/>
              </a:lnSpc>
            </a:pPr>
            <a:r>
              <a:rPr lang="en-US" sz="908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        - เพื่อโปรดทราบ</a:t>
            </a:r>
          </a:p>
          <a:p>
            <a:pPr algn="just">
              <a:lnSpc>
                <a:spcPts val="1271"/>
              </a:lnSpc>
            </a:pPr>
            <a:r>
              <a:rPr lang="en-US" sz="908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        นาย สมใจ พุทธเสนา นายอำเภอนาดี พร้อมด้วย พ.ต.อ. โสภณ พรามณี ผกก.สภ.นาดี ปลัดอำเภอ และสมาชิก อส. ลงพื้นที่ตรวจเยี่ยมสร้างขวัญกำลังใจ แก่ผู้ปฏิบัติหน้าที่ในการป้องกันและลดอุบัติเหตุทางถนนช่วงเทศกาลสงกรานต์ 2568 พร้อมทั้งได้มอบเครื่องอุปโภค บริโภค และน้ำดื่ม ที่ได้รับการสนับสนุนจาก ศูนย์ป้องกันและบรรเทาสาธารณภัย เขต 3 ปราจีนบุรี ดังนี้</a:t>
            </a:r>
          </a:p>
          <a:p>
            <a:pPr algn="just">
              <a:lnSpc>
                <a:spcPts val="1271"/>
              </a:lnSpc>
            </a:pPr>
            <a:r>
              <a:rPr lang="en-US" sz="908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 1.จุดตรวจหลัก ถนนสาย 304 หน้า อบต.ทุ่งโพธิ์</a:t>
            </a:r>
          </a:p>
          <a:p>
            <a:pPr algn="just">
              <a:lnSpc>
                <a:spcPts val="1271"/>
              </a:lnSpc>
            </a:pPr>
            <a:r>
              <a:rPr lang="en-US" sz="908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 2.ด่านชุมชนหน้า อบต.สำพันตา </a:t>
            </a:r>
          </a:p>
          <a:p>
            <a:pPr algn="just">
              <a:lnSpc>
                <a:spcPts val="1271"/>
              </a:lnSpc>
            </a:pPr>
            <a:r>
              <a:rPr lang="en-US" sz="908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 3.ด่านชุมชน บ้านโนนม่วง อบต.สะพานหิน </a:t>
            </a:r>
          </a:p>
          <a:p>
            <a:pPr algn="just">
              <a:lnSpc>
                <a:spcPts val="1271"/>
              </a:lnSpc>
            </a:pPr>
            <a:r>
              <a:rPr lang="en-US" sz="908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 4.ด่านชุมชน สามแยก อบต.นาดี </a:t>
            </a:r>
          </a:p>
          <a:p>
            <a:pPr algn="just">
              <a:lnSpc>
                <a:spcPts val="1271"/>
              </a:lnSpc>
            </a:pPr>
            <a:r>
              <a:rPr lang="en-US" sz="908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 6.ด่านชุมชนหน้า อบต.แก่งดินสอ</a:t>
            </a:r>
          </a:p>
          <a:p>
            <a:pPr algn="just">
              <a:lnSpc>
                <a:spcPts val="1271"/>
              </a:lnSpc>
            </a:pPr>
            <a:r>
              <a:rPr lang="en-US" sz="908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   ทั้งนี้ ได้แจ้งข้อสั่งการ และข้อห่วงใยของท่านผู้ว่าราชการจังหวัดปราจีนบุรี (ท่านวีระพันธ์ ดีอ่อน ) ที่ได้สั่งการในที่ประชุมศูนย์อำนวยการป้องกันและลดอุบัติเหตุทางถนนจังหวัดปราจีนบุรี เมื่อวันที่ 12 เมษายน 2568 ให้กำนัน ผู้ใหญ่บ้าน ร่วมปฏิบัติหน้าที่ เฝ้าระวัง ตรวจตรา ป้องปราม และตักเตือนบุคคลที่มีพฤติกรรมเสี่ยงในพื้นที่อย่างเข้มข้น แก่เจ้าหน้าที่ประจำจุดตรวจหลัก ด่านชุมชน และประชาสัมพันธ์ ให้ประชาชนได้ทราบด้วย</a:t>
            </a:r>
          </a:p>
          <a:p>
            <a:pPr algn="just">
              <a:lnSpc>
                <a:spcPts val="1271"/>
              </a:lnSpc>
              <a:spcBef>
                <a:spcPct val="0"/>
              </a:spcBef>
            </a:pPr>
            <a:r>
              <a:rPr lang="en-US" sz="908" b="1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    ด้านการจราจรบริเวณถนนสาย 304 มุ่งหน้าจังหวัดนครราชสีมา มีปริมาณรถค่อนข้างมาก แต่ยังสามารถเคลื่อนตัว ได้เรื่อยๆ ไม่มีรถติดสะสม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89436" y="1391239"/>
            <a:ext cx="6214564" cy="753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49"/>
              </a:lnSpc>
            </a:pPr>
            <a:r>
              <a:rPr lang="en-US" sz="4392" b="1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เทศกาลสงกรานต์ ปี 68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5505" y="429157"/>
            <a:ext cx="7008989" cy="9833686"/>
            <a:chOff x="0" y="0"/>
            <a:chExt cx="3552493" cy="49841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52493" cy="4984185"/>
            </a:xfrm>
            <a:custGeom>
              <a:avLst/>
              <a:gdLst/>
              <a:ahLst/>
              <a:cxnLst/>
              <a:rect l="l" t="t" r="r" b="b"/>
              <a:pathLst>
                <a:path w="3552493" h="4984185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12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15317" y="-832070"/>
            <a:ext cx="3115660" cy="2810981"/>
            <a:chOff x="0" y="0"/>
            <a:chExt cx="4154213" cy="3747975"/>
          </a:xfrm>
        </p:grpSpPr>
        <p:sp>
          <p:nvSpPr>
            <p:cNvPr id="6" name="Freeform 6"/>
            <p:cNvSpPr/>
            <p:nvPr/>
          </p:nvSpPr>
          <p:spPr>
            <a:xfrm flipV="1">
              <a:off x="0" y="1109427"/>
              <a:ext cx="2638548" cy="2638548"/>
            </a:xfrm>
            <a:custGeom>
              <a:avLst/>
              <a:gdLst/>
              <a:ahLst/>
              <a:cxnLst/>
              <a:rect l="l" t="t" r="r" b="b"/>
              <a:pathLst>
                <a:path w="2638548" h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l="l" t="t" r="r" b="b"/>
              <a:pathLst>
                <a:path w="2867857" h="1454786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79922" y="7752240"/>
            <a:ext cx="3606325" cy="3515804"/>
            <a:chOff x="0" y="0"/>
            <a:chExt cx="4808434" cy="4687738"/>
          </a:xfrm>
        </p:grpSpPr>
        <p:sp>
          <p:nvSpPr>
            <p:cNvPr id="9" name="Freeform 9"/>
            <p:cNvSpPr/>
            <p:nvPr/>
          </p:nvSpPr>
          <p:spPr>
            <a:xfrm flipH="1">
              <a:off x="1211255" y="1000982"/>
              <a:ext cx="2932893" cy="2932893"/>
            </a:xfrm>
            <a:custGeom>
              <a:avLst/>
              <a:gdLst/>
              <a:ahLst/>
              <a:cxnLst/>
              <a:rect l="l" t="t" r="r" b="b"/>
              <a:pathLst>
                <a:path w="2932893" h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l="l" t="t" r="r" b="b"/>
              <a:pathLst>
                <a:path w="2433065" h="1026311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l="l" t="t" r="r" b="b"/>
              <a:pathLst>
                <a:path w="2249469" h="1124735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90094" y="9620381"/>
            <a:ext cx="2705380" cy="927726"/>
            <a:chOff x="0" y="0"/>
            <a:chExt cx="3607174" cy="12369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01370" cy="1236967"/>
            </a:xfrm>
            <a:custGeom>
              <a:avLst/>
              <a:gdLst/>
              <a:ahLst/>
              <a:cxnLst/>
              <a:rect l="l" t="t" r="r" b="b"/>
              <a:pathLst>
                <a:path w="301370" h="1236967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396437" y="959623"/>
              <a:ext cx="897289" cy="277344"/>
            </a:xfrm>
            <a:custGeom>
              <a:avLst/>
              <a:gdLst/>
              <a:ahLst/>
              <a:cxnLst/>
              <a:rect l="l" t="t" r="r" b="b"/>
              <a:pathLst>
                <a:path w="897289" h="277344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428582" y="1141902"/>
              <a:ext cx="2178591" cy="95066"/>
            </a:xfrm>
            <a:custGeom>
              <a:avLst/>
              <a:gdLst/>
              <a:ahLst/>
              <a:cxnLst/>
              <a:rect l="l" t="t" r="r" b="b"/>
              <a:pathLst>
                <a:path w="2178591" h="95066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556372" y="122051"/>
            <a:ext cx="2861171" cy="997576"/>
            <a:chOff x="0" y="0"/>
            <a:chExt cx="3814895" cy="1330102"/>
          </a:xfrm>
        </p:grpSpPr>
        <p:sp>
          <p:nvSpPr>
            <p:cNvPr id="17" name="Freeform 17"/>
            <p:cNvSpPr/>
            <p:nvPr/>
          </p:nvSpPr>
          <p:spPr>
            <a:xfrm>
              <a:off x="3490833" y="0"/>
              <a:ext cx="324061" cy="1330102"/>
            </a:xfrm>
            <a:custGeom>
              <a:avLst/>
              <a:gdLst/>
              <a:ahLst/>
              <a:cxnLst/>
              <a:rect l="l" t="t" r="r" b="b"/>
              <a:pathLst>
                <a:path w="324061" h="1330102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 flipH="1">
              <a:off x="2461704" y="0"/>
              <a:ext cx="964848" cy="298226"/>
            </a:xfrm>
            <a:custGeom>
              <a:avLst/>
              <a:gdLst/>
              <a:ahLst/>
              <a:cxnLst/>
              <a:rect l="l" t="t" r="r" b="b"/>
              <a:pathLst>
                <a:path w="964848" h="298226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84240"/>
              <a:ext cx="2342624" cy="102224"/>
            </a:xfrm>
            <a:custGeom>
              <a:avLst/>
              <a:gdLst/>
              <a:ahLst/>
              <a:cxnLst/>
              <a:rect l="l" t="t" r="r" b="b"/>
              <a:pathLst>
                <a:path w="2342624" h="1022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Freeform 20"/>
          <p:cNvSpPr/>
          <p:nvPr/>
        </p:nvSpPr>
        <p:spPr>
          <a:xfrm>
            <a:off x="420044" y="2577700"/>
            <a:ext cx="2245480" cy="1684490"/>
          </a:xfrm>
          <a:custGeom>
            <a:avLst/>
            <a:gdLst/>
            <a:ahLst/>
            <a:cxnLst/>
            <a:rect l="l" t="t" r="r" b="b"/>
            <a:pathLst>
              <a:path w="2245480" h="1684490">
                <a:moveTo>
                  <a:pt x="0" y="0"/>
                </a:moveTo>
                <a:lnTo>
                  <a:pt x="2245480" y="0"/>
                </a:lnTo>
                <a:lnTo>
                  <a:pt x="2245480" y="1684490"/>
                </a:lnTo>
                <a:lnTo>
                  <a:pt x="0" y="1684490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-71" r="-7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2814656" y="2577700"/>
            <a:ext cx="2245480" cy="1684490"/>
          </a:xfrm>
          <a:custGeom>
            <a:avLst/>
            <a:gdLst/>
            <a:ahLst/>
            <a:cxnLst/>
            <a:rect l="l" t="t" r="r" b="b"/>
            <a:pathLst>
              <a:path w="2245480" h="1684490">
                <a:moveTo>
                  <a:pt x="0" y="0"/>
                </a:moveTo>
                <a:lnTo>
                  <a:pt x="2245480" y="0"/>
                </a:lnTo>
                <a:lnTo>
                  <a:pt x="2245480" y="1684490"/>
                </a:lnTo>
                <a:lnTo>
                  <a:pt x="0" y="1684490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-71" r="-7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5204236" y="2577700"/>
            <a:ext cx="1862100" cy="1684490"/>
          </a:xfrm>
          <a:custGeom>
            <a:avLst/>
            <a:gdLst/>
            <a:ahLst/>
            <a:cxnLst/>
            <a:rect l="l" t="t" r="r" b="b"/>
            <a:pathLst>
              <a:path w="1862100" h="1684490">
                <a:moveTo>
                  <a:pt x="0" y="0"/>
                </a:moveTo>
                <a:lnTo>
                  <a:pt x="1862100" y="0"/>
                </a:lnTo>
                <a:lnTo>
                  <a:pt x="1862100" y="1684490"/>
                </a:lnTo>
                <a:lnTo>
                  <a:pt x="0" y="1684490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-10381" r="-1038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589436" y="1391239"/>
            <a:ext cx="6214564" cy="753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49"/>
              </a:lnSpc>
            </a:pPr>
            <a:r>
              <a:rPr lang="en-US" sz="4392" b="1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เทศกาลสงกรานต์ ปี 68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75505" y="10243793"/>
            <a:ext cx="7008989" cy="148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"/>
              </a:lnSpc>
              <a:spcBef>
                <a:spcPct val="0"/>
              </a:spcBef>
            </a:pPr>
            <a:r>
              <a:rPr lang="en-US" sz="899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ข้อความในย่อหน้าของคุณ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75505" y="10243793"/>
            <a:ext cx="7008989" cy="148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"/>
              </a:lnSpc>
              <a:spcBef>
                <a:spcPct val="0"/>
              </a:spcBef>
            </a:pPr>
            <a:r>
              <a:rPr lang="en-US" sz="899">
                <a:solidFill>
                  <a:srgbClr val="FFFFFF"/>
                </a:solidFill>
                <a:latin typeface="Prompt Light"/>
                <a:ea typeface="Prompt Light"/>
                <a:cs typeface="Prompt Light"/>
                <a:sym typeface="Prompt Light"/>
              </a:rPr>
              <a:t>ข้อความในย่อหน้าของคุณ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82795" y="4843215"/>
            <a:ext cx="6577205" cy="1393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วันนี้ 12 </a:t>
            </a:r>
            <a:r>
              <a:rPr lang="en-US" sz="1343" b="1" u="none" strike="noStrik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เม.ย. 68 เวลา 14.00 น. </a:t>
            </a: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         นายสมใจ พุทธเสนา นายอำเภอนาดี พร้อมด้วยนายชูชาติ บำรุง นายกองค์การบริหารส่วนตำบลทุ่งโพธิ์ และผู้ใหญ่บ้านในพื้นที่ตำบลทุ่งโพธิ์     </a:t>
            </a:r>
          </a:p>
          <a:p>
            <a:pPr marL="0" lvl="0" indent="0" algn="l">
              <a:lnSpc>
                <a:spcPts val="1881"/>
              </a:lnSpc>
              <a:spcBef>
                <a:spcPct val="0"/>
              </a:spcBef>
            </a:pPr>
            <a:r>
              <a:rPr lang="en-US" sz="1343" b="1" u="none" strike="noStrike">
                <a:solidFill>
                  <a:srgbClr val="000000"/>
                </a:solidFill>
                <a:latin typeface="Pridi Bold"/>
                <a:ea typeface="Pridi Bold"/>
                <a:cs typeface="Pridi Bold"/>
                <a:sym typeface="Pridi Bold"/>
              </a:rPr>
              <a:t>พ.ต.อ.โสภณ พรามณี ผกก.สภ.นาดี พร้อมข้าราชการตำรวจ สภ.นาดี ว.4 ร่วมแจกน้ำดื่มให้แก่ประขาชนที่เดินทางกลับภูมิลำเนาเทศกาลสงกรานต์ 11-17 เม.ย.68 ถนน 304 กบินทร์-ปักธงชหน้าเต็นท์บริการประชาชนบ้านทุ่งโพธิ์ อ.นาดีฯ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2364</Words>
  <Application>Microsoft Office PowerPoint</Application>
  <PresentationFormat>กำหนดเอง</PresentationFormat>
  <Paragraphs>353</Paragraphs>
  <Slides>24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24</vt:i4>
      </vt:variant>
    </vt:vector>
  </HeadingPairs>
  <TitlesOfParts>
    <vt:vector size="32" baseType="lpstr">
      <vt:lpstr>Garuda Bold</vt:lpstr>
      <vt:lpstr>Calibri</vt:lpstr>
      <vt:lpstr>Prompt Light</vt:lpstr>
      <vt:lpstr>Prompt Bold</vt:lpstr>
      <vt:lpstr>Sarabun Semi-Bold</vt:lpstr>
      <vt:lpstr>Pridi Bold</vt:lpstr>
      <vt:lpstr>Arial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สำเนาของ สีขาว สีน้ำเงิน ทางการ โมเดิร์น Annual Report รายงานประจำปี ธุรกิจ รายงาน ปก A4</dc:title>
  <dc:creator>ASUS</dc:creator>
  <cp:lastModifiedBy>folkthebest@gmail.com</cp:lastModifiedBy>
  <cp:revision>3</cp:revision>
  <dcterms:created xsi:type="dcterms:W3CDTF">2006-08-16T00:00:00Z</dcterms:created>
  <dcterms:modified xsi:type="dcterms:W3CDTF">2025-06-26T04:28:06Z</dcterms:modified>
  <dc:identifier>DAGkb-lH9F8</dc:identifier>
</cp:coreProperties>
</file>