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7556500" cy="10693400"/>
  <p:notesSz cx="6858000" cy="9144000"/>
  <p:embeddedFontLst>
    <p:embeddedFont>
      <p:font typeface="Prompt Bold" charset="1" panose="00000800000000000000"/>
      <p:regular r:id="rId19"/>
    </p:embeddedFont>
    <p:embeddedFont>
      <p:font typeface="Sarabun Semi-Bold" charset="1" panose="00000700000000000000"/>
      <p:regular r:id="rId20"/>
    </p:embeddedFont>
    <p:embeddedFont>
      <p:font typeface="Garuda Bold" charset="1" panose="020B0704020202020204"/>
      <p:regular r:id="rId21"/>
    </p:embeddedFont>
    <p:embeddedFont>
      <p:font typeface="Prompt" charset="1" panose="0000050000000000000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17.png" Type="http://schemas.openxmlformats.org/officeDocument/2006/relationships/image"/><Relationship Id="rId13" Target="../media/image18.svg" Type="http://schemas.openxmlformats.org/officeDocument/2006/relationships/image"/><Relationship Id="rId14" Target="../media/image19.png" Type="http://schemas.openxmlformats.org/officeDocument/2006/relationships/image"/><Relationship Id="rId15" Target="../media/image20.svg" Type="http://schemas.openxmlformats.org/officeDocument/2006/relationships/image"/><Relationship Id="rId16" Target="../media/image21.png" Type="http://schemas.openxmlformats.org/officeDocument/2006/relationships/image"/><Relationship Id="rId17" Target="../media/image22.svg" Type="http://schemas.openxmlformats.org/officeDocument/2006/relationships/image"/><Relationship Id="rId18" Target="../media/image23.png" Type="http://schemas.openxmlformats.org/officeDocument/2006/relationships/image"/><Relationship Id="rId19" Target="../media/image24.svg" Type="http://schemas.openxmlformats.org/officeDocument/2006/relationships/image"/><Relationship Id="rId2" Target="../media/image7.png" Type="http://schemas.openxmlformats.org/officeDocument/2006/relationships/image"/><Relationship Id="rId20" Target="../media/image37.jpeg" Type="http://schemas.openxmlformats.org/officeDocument/2006/relationships/image"/><Relationship Id="rId21" Target="../media/image38.jpe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17.png" Type="http://schemas.openxmlformats.org/officeDocument/2006/relationships/image"/><Relationship Id="rId13" Target="../media/image18.svg" Type="http://schemas.openxmlformats.org/officeDocument/2006/relationships/image"/><Relationship Id="rId14" Target="../media/image19.png" Type="http://schemas.openxmlformats.org/officeDocument/2006/relationships/image"/><Relationship Id="rId15" Target="../media/image20.svg" Type="http://schemas.openxmlformats.org/officeDocument/2006/relationships/image"/><Relationship Id="rId16" Target="../media/image21.png" Type="http://schemas.openxmlformats.org/officeDocument/2006/relationships/image"/><Relationship Id="rId17" Target="../media/image22.svg" Type="http://schemas.openxmlformats.org/officeDocument/2006/relationships/image"/><Relationship Id="rId18" Target="../media/image23.png" Type="http://schemas.openxmlformats.org/officeDocument/2006/relationships/image"/><Relationship Id="rId19" Target="../media/image24.svg" Type="http://schemas.openxmlformats.org/officeDocument/2006/relationships/image"/><Relationship Id="rId2" Target="../media/image7.png" Type="http://schemas.openxmlformats.org/officeDocument/2006/relationships/image"/><Relationship Id="rId20" Target="../media/image39.jpeg" Type="http://schemas.openxmlformats.org/officeDocument/2006/relationships/image"/><Relationship Id="rId21" Target="../media/image40.jpe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17.png" Type="http://schemas.openxmlformats.org/officeDocument/2006/relationships/image"/><Relationship Id="rId13" Target="../media/image18.svg" Type="http://schemas.openxmlformats.org/officeDocument/2006/relationships/image"/><Relationship Id="rId14" Target="../media/image19.png" Type="http://schemas.openxmlformats.org/officeDocument/2006/relationships/image"/><Relationship Id="rId15" Target="../media/image20.svg" Type="http://schemas.openxmlformats.org/officeDocument/2006/relationships/image"/><Relationship Id="rId16" Target="../media/image21.png" Type="http://schemas.openxmlformats.org/officeDocument/2006/relationships/image"/><Relationship Id="rId17" Target="../media/image22.svg" Type="http://schemas.openxmlformats.org/officeDocument/2006/relationships/image"/><Relationship Id="rId18" Target="../media/image23.png" Type="http://schemas.openxmlformats.org/officeDocument/2006/relationships/image"/><Relationship Id="rId19" Target="../media/image24.svg" Type="http://schemas.openxmlformats.org/officeDocument/2006/relationships/image"/><Relationship Id="rId2" Target="../media/image7.png" Type="http://schemas.openxmlformats.org/officeDocument/2006/relationships/image"/><Relationship Id="rId20" Target="../media/image41.jpeg" Type="http://schemas.openxmlformats.org/officeDocument/2006/relationships/image"/><Relationship Id="rId21" Target="../media/image42.jpe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17.png" Type="http://schemas.openxmlformats.org/officeDocument/2006/relationships/image"/><Relationship Id="rId13" Target="../media/image18.svg" Type="http://schemas.openxmlformats.org/officeDocument/2006/relationships/image"/><Relationship Id="rId14" Target="../media/image19.png" Type="http://schemas.openxmlformats.org/officeDocument/2006/relationships/image"/><Relationship Id="rId15" Target="../media/image20.svg" Type="http://schemas.openxmlformats.org/officeDocument/2006/relationships/image"/><Relationship Id="rId16" Target="../media/image21.png" Type="http://schemas.openxmlformats.org/officeDocument/2006/relationships/image"/><Relationship Id="rId17" Target="../media/image22.svg" Type="http://schemas.openxmlformats.org/officeDocument/2006/relationships/image"/><Relationship Id="rId18" Target="../media/image23.png" Type="http://schemas.openxmlformats.org/officeDocument/2006/relationships/image"/><Relationship Id="rId19" Target="../media/image24.svg" Type="http://schemas.openxmlformats.org/officeDocument/2006/relationships/image"/><Relationship Id="rId2" Target="../media/image7.png" Type="http://schemas.openxmlformats.org/officeDocument/2006/relationships/image"/><Relationship Id="rId20" Target="../media/image43.jpeg" Type="http://schemas.openxmlformats.org/officeDocument/2006/relationships/image"/><Relationship Id="rId21" Target="../media/image44.jpe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17.png" Type="http://schemas.openxmlformats.org/officeDocument/2006/relationships/image"/><Relationship Id="rId13" Target="../media/image18.svg" Type="http://schemas.openxmlformats.org/officeDocument/2006/relationships/image"/><Relationship Id="rId14" Target="../media/image19.png" Type="http://schemas.openxmlformats.org/officeDocument/2006/relationships/image"/><Relationship Id="rId15" Target="../media/image20.svg" Type="http://schemas.openxmlformats.org/officeDocument/2006/relationships/image"/><Relationship Id="rId16" Target="../media/image21.png" Type="http://schemas.openxmlformats.org/officeDocument/2006/relationships/image"/><Relationship Id="rId17" Target="../media/image22.svg" Type="http://schemas.openxmlformats.org/officeDocument/2006/relationships/image"/><Relationship Id="rId18" Target="../media/image23.png" Type="http://schemas.openxmlformats.org/officeDocument/2006/relationships/image"/><Relationship Id="rId19" Target="../media/image24.svg" Type="http://schemas.openxmlformats.org/officeDocument/2006/relationships/image"/><Relationship Id="rId2" Target="../media/image7.png" Type="http://schemas.openxmlformats.org/officeDocument/2006/relationships/image"/><Relationship Id="rId20" Target="../media/image25.jpe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17.png" Type="http://schemas.openxmlformats.org/officeDocument/2006/relationships/image"/><Relationship Id="rId13" Target="../media/image18.svg" Type="http://schemas.openxmlformats.org/officeDocument/2006/relationships/image"/><Relationship Id="rId14" Target="../media/image19.png" Type="http://schemas.openxmlformats.org/officeDocument/2006/relationships/image"/><Relationship Id="rId15" Target="../media/image20.svg" Type="http://schemas.openxmlformats.org/officeDocument/2006/relationships/image"/><Relationship Id="rId16" Target="../media/image21.png" Type="http://schemas.openxmlformats.org/officeDocument/2006/relationships/image"/><Relationship Id="rId17" Target="../media/image22.svg" Type="http://schemas.openxmlformats.org/officeDocument/2006/relationships/image"/><Relationship Id="rId18" Target="../media/image23.png" Type="http://schemas.openxmlformats.org/officeDocument/2006/relationships/image"/><Relationship Id="rId19" Target="../media/image24.svg" Type="http://schemas.openxmlformats.org/officeDocument/2006/relationships/image"/><Relationship Id="rId2" Target="../media/image7.png" Type="http://schemas.openxmlformats.org/officeDocument/2006/relationships/image"/><Relationship Id="rId20" Target="../media/image26.jpe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17.png" Type="http://schemas.openxmlformats.org/officeDocument/2006/relationships/image"/><Relationship Id="rId13" Target="../media/image18.svg" Type="http://schemas.openxmlformats.org/officeDocument/2006/relationships/image"/><Relationship Id="rId14" Target="../media/image19.png" Type="http://schemas.openxmlformats.org/officeDocument/2006/relationships/image"/><Relationship Id="rId15" Target="../media/image20.svg" Type="http://schemas.openxmlformats.org/officeDocument/2006/relationships/image"/><Relationship Id="rId16" Target="../media/image21.png" Type="http://schemas.openxmlformats.org/officeDocument/2006/relationships/image"/><Relationship Id="rId17" Target="../media/image22.svg" Type="http://schemas.openxmlformats.org/officeDocument/2006/relationships/image"/><Relationship Id="rId18" Target="../media/image23.png" Type="http://schemas.openxmlformats.org/officeDocument/2006/relationships/image"/><Relationship Id="rId19" Target="../media/image24.svg" Type="http://schemas.openxmlformats.org/officeDocument/2006/relationships/image"/><Relationship Id="rId2" Target="../media/image7.png" Type="http://schemas.openxmlformats.org/officeDocument/2006/relationships/image"/><Relationship Id="rId20" Target="../media/image27.jpe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17.png" Type="http://schemas.openxmlformats.org/officeDocument/2006/relationships/image"/><Relationship Id="rId13" Target="../media/image18.svg" Type="http://schemas.openxmlformats.org/officeDocument/2006/relationships/image"/><Relationship Id="rId14" Target="../media/image19.png" Type="http://schemas.openxmlformats.org/officeDocument/2006/relationships/image"/><Relationship Id="rId15" Target="../media/image20.svg" Type="http://schemas.openxmlformats.org/officeDocument/2006/relationships/image"/><Relationship Id="rId16" Target="../media/image21.png" Type="http://schemas.openxmlformats.org/officeDocument/2006/relationships/image"/><Relationship Id="rId17" Target="../media/image22.svg" Type="http://schemas.openxmlformats.org/officeDocument/2006/relationships/image"/><Relationship Id="rId18" Target="../media/image23.png" Type="http://schemas.openxmlformats.org/officeDocument/2006/relationships/image"/><Relationship Id="rId19" Target="../media/image24.svg" Type="http://schemas.openxmlformats.org/officeDocument/2006/relationships/image"/><Relationship Id="rId2" Target="../media/image7.png" Type="http://schemas.openxmlformats.org/officeDocument/2006/relationships/image"/><Relationship Id="rId20" Target="../media/image28.jpe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17.png" Type="http://schemas.openxmlformats.org/officeDocument/2006/relationships/image"/><Relationship Id="rId13" Target="../media/image18.svg" Type="http://schemas.openxmlformats.org/officeDocument/2006/relationships/image"/><Relationship Id="rId14" Target="../media/image19.png" Type="http://schemas.openxmlformats.org/officeDocument/2006/relationships/image"/><Relationship Id="rId15" Target="../media/image20.svg" Type="http://schemas.openxmlformats.org/officeDocument/2006/relationships/image"/><Relationship Id="rId16" Target="../media/image21.png" Type="http://schemas.openxmlformats.org/officeDocument/2006/relationships/image"/><Relationship Id="rId17" Target="../media/image22.svg" Type="http://schemas.openxmlformats.org/officeDocument/2006/relationships/image"/><Relationship Id="rId18" Target="../media/image23.png" Type="http://schemas.openxmlformats.org/officeDocument/2006/relationships/image"/><Relationship Id="rId19" Target="../media/image24.svg" Type="http://schemas.openxmlformats.org/officeDocument/2006/relationships/image"/><Relationship Id="rId2" Target="../media/image7.png" Type="http://schemas.openxmlformats.org/officeDocument/2006/relationships/image"/><Relationship Id="rId20" Target="../media/image29.jpeg" Type="http://schemas.openxmlformats.org/officeDocument/2006/relationships/image"/><Relationship Id="rId21" Target="../media/image30.jpeg" Type="http://schemas.openxmlformats.org/officeDocument/2006/relationships/image"/><Relationship Id="rId22" Target="../media/image31.jpe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17.png" Type="http://schemas.openxmlformats.org/officeDocument/2006/relationships/image"/><Relationship Id="rId13" Target="../media/image18.svg" Type="http://schemas.openxmlformats.org/officeDocument/2006/relationships/image"/><Relationship Id="rId14" Target="../media/image19.png" Type="http://schemas.openxmlformats.org/officeDocument/2006/relationships/image"/><Relationship Id="rId15" Target="../media/image20.svg" Type="http://schemas.openxmlformats.org/officeDocument/2006/relationships/image"/><Relationship Id="rId16" Target="../media/image21.png" Type="http://schemas.openxmlformats.org/officeDocument/2006/relationships/image"/><Relationship Id="rId17" Target="../media/image22.svg" Type="http://schemas.openxmlformats.org/officeDocument/2006/relationships/image"/><Relationship Id="rId18" Target="../media/image23.png" Type="http://schemas.openxmlformats.org/officeDocument/2006/relationships/image"/><Relationship Id="rId19" Target="../media/image24.svg" Type="http://schemas.openxmlformats.org/officeDocument/2006/relationships/image"/><Relationship Id="rId2" Target="../media/image7.png" Type="http://schemas.openxmlformats.org/officeDocument/2006/relationships/image"/><Relationship Id="rId20" Target="../media/image32.jpeg" Type="http://schemas.openxmlformats.org/officeDocument/2006/relationships/image"/><Relationship Id="rId21" Target="../media/image33.jpe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17.png" Type="http://schemas.openxmlformats.org/officeDocument/2006/relationships/image"/><Relationship Id="rId13" Target="../media/image18.svg" Type="http://schemas.openxmlformats.org/officeDocument/2006/relationships/image"/><Relationship Id="rId14" Target="../media/image19.png" Type="http://schemas.openxmlformats.org/officeDocument/2006/relationships/image"/><Relationship Id="rId15" Target="../media/image20.svg" Type="http://schemas.openxmlformats.org/officeDocument/2006/relationships/image"/><Relationship Id="rId16" Target="../media/image21.png" Type="http://schemas.openxmlformats.org/officeDocument/2006/relationships/image"/><Relationship Id="rId17" Target="../media/image22.svg" Type="http://schemas.openxmlformats.org/officeDocument/2006/relationships/image"/><Relationship Id="rId18" Target="../media/image23.png" Type="http://schemas.openxmlformats.org/officeDocument/2006/relationships/image"/><Relationship Id="rId19" Target="../media/image24.svg" Type="http://schemas.openxmlformats.org/officeDocument/2006/relationships/image"/><Relationship Id="rId2" Target="../media/image7.png" Type="http://schemas.openxmlformats.org/officeDocument/2006/relationships/image"/><Relationship Id="rId20" Target="../media/image34.jpe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17.png" Type="http://schemas.openxmlformats.org/officeDocument/2006/relationships/image"/><Relationship Id="rId13" Target="../media/image18.svg" Type="http://schemas.openxmlformats.org/officeDocument/2006/relationships/image"/><Relationship Id="rId14" Target="../media/image19.png" Type="http://schemas.openxmlformats.org/officeDocument/2006/relationships/image"/><Relationship Id="rId15" Target="../media/image20.svg" Type="http://schemas.openxmlformats.org/officeDocument/2006/relationships/image"/><Relationship Id="rId16" Target="../media/image21.png" Type="http://schemas.openxmlformats.org/officeDocument/2006/relationships/image"/><Relationship Id="rId17" Target="../media/image22.svg" Type="http://schemas.openxmlformats.org/officeDocument/2006/relationships/image"/><Relationship Id="rId18" Target="../media/image23.png" Type="http://schemas.openxmlformats.org/officeDocument/2006/relationships/image"/><Relationship Id="rId19" Target="../media/image24.svg" Type="http://schemas.openxmlformats.org/officeDocument/2006/relationships/image"/><Relationship Id="rId2" Target="../media/image7.png" Type="http://schemas.openxmlformats.org/officeDocument/2006/relationships/image"/><Relationship Id="rId20" Target="../media/image35.jpeg" Type="http://schemas.openxmlformats.org/officeDocument/2006/relationships/image"/><Relationship Id="rId21" Target="../media/image36.jpe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756000" y="5482886"/>
            <a:ext cx="6048000" cy="0"/>
          </a:xfrm>
          <a:prstGeom prst="line">
            <a:avLst/>
          </a:prstGeom>
          <a:ln cap="flat" w="38100">
            <a:solidFill>
              <a:srgbClr val="004AA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3640661" cy="2017900"/>
          </a:xfrm>
          <a:custGeom>
            <a:avLst/>
            <a:gdLst/>
            <a:ahLst/>
            <a:cxnLst/>
            <a:rect r="r" b="b" t="t" l="l"/>
            <a:pathLst>
              <a:path h="2017900" w="3640661">
                <a:moveTo>
                  <a:pt x="0" y="0"/>
                </a:moveTo>
                <a:lnTo>
                  <a:pt x="3640661" y="0"/>
                </a:lnTo>
                <a:lnTo>
                  <a:pt x="3640661" y="2017900"/>
                </a:lnTo>
                <a:lnTo>
                  <a:pt x="0" y="2017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6814669"/>
            <a:ext cx="4102714" cy="4863130"/>
          </a:xfrm>
          <a:custGeom>
            <a:avLst/>
            <a:gdLst/>
            <a:ahLst/>
            <a:cxnLst/>
            <a:rect r="r" b="b" t="t" l="l"/>
            <a:pathLst>
              <a:path h="4863130" w="4102714">
                <a:moveTo>
                  <a:pt x="0" y="0"/>
                </a:moveTo>
                <a:lnTo>
                  <a:pt x="4102714" y="0"/>
                </a:lnTo>
                <a:lnTo>
                  <a:pt x="4102714" y="4863131"/>
                </a:lnTo>
                <a:lnTo>
                  <a:pt x="0" y="48631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true" rot="0">
            <a:off x="4999591" y="9272848"/>
            <a:ext cx="2560409" cy="1419152"/>
          </a:xfrm>
          <a:custGeom>
            <a:avLst/>
            <a:gdLst/>
            <a:ahLst/>
            <a:cxnLst/>
            <a:rect r="r" b="b" t="t" l="l"/>
            <a:pathLst>
              <a:path h="1419152" w="2560409">
                <a:moveTo>
                  <a:pt x="2560409" y="1419152"/>
                </a:moveTo>
                <a:lnTo>
                  <a:pt x="0" y="1419152"/>
                </a:lnTo>
                <a:lnTo>
                  <a:pt x="0" y="0"/>
                </a:lnTo>
                <a:lnTo>
                  <a:pt x="2560409" y="0"/>
                </a:lnTo>
                <a:lnTo>
                  <a:pt x="2560409" y="141915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5168056" y="-930207"/>
            <a:ext cx="3271887" cy="3878315"/>
          </a:xfrm>
          <a:custGeom>
            <a:avLst/>
            <a:gdLst/>
            <a:ahLst/>
            <a:cxnLst/>
            <a:rect r="r" b="b" t="t" l="l"/>
            <a:pathLst>
              <a:path h="3878315" w="3271887">
                <a:moveTo>
                  <a:pt x="3271888" y="0"/>
                </a:moveTo>
                <a:lnTo>
                  <a:pt x="0" y="0"/>
                </a:lnTo>
                <a:lnTo>
                  <a:pt x="0" y="3878315"/>
                </a:lnTo>
                <a:lnTo>
                  <a:pt x="3271888" y="3878315"/>
                </a:lnTo>
                <a:lnTo>
                  <a:pt x="327188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49756" y="770825"/>
            <a:ext cx="6048000" cy="2066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800"/>
              </a:lnSpc>
            </a:pPr>
            <a:r>
              <a:rPr lang="en-US" sz="12000" b="true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งาน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5987815" y="203713"/>
            <a:ext cx="1411849" cy="1610474"/>
          </a:xfrm>
          <a:custGeom>
            <a:avLst/>
            <a:gdLst/>
            <a:ahLst/>
            <a:cxnLst/>
            <a:rect r="r" b="b" t="t" l="l"/>
            <a:pathLst>
              <a:path h="1610474" w="1411849">
                <a:moveTo>
                  <a:pt x="0" y="0"/>
                </a:moveTo>
                <a:lnTo>
                  <a:pt x="1411849" y="0"/>
                </a:lnTo>
                <a:lnTo>
                  <a:pt x="1411849" y="1610474"/>
                </a:lnTo>
                <a:lnTo>
                  <a:pt x="0" y="161047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442644" y="203713"/>
            <a:ext cx="1545172" cy="1545172"/>
          </a:xfrm>
          <a:custGeom>
            <a:avLst/>
            <a:gdLst/>
            <a:ahLst/>
            <a:cxnLst/>
            <a:rect r="r" b="b" t="t" l="l"/>
            <a:pathLst>
              <a:path h="1545172" w="1545172">
                <a:moveTo>
                  <a:pt x="0" y="0"/>
                </a:moveTo>
                <a:lnTo>
                  <a:pt x="1545171" y="0"/>
                </a:lnTo>
                <a:lnTo>
                  <a:pt x="1545171" y="1545172"/>
                </a:lnTo>
                <a:lnTo>
                  <a:pt x="0" y="154517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549756" y="2414070"/>
            <a:ext cx="9824935" cy="1134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381"/>
              </a:lnSpc>
            </a:pPr>
            <a:r>
              <a:rPr lang="en-US" sz="6700" b="true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สอบสวน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49756" y="3221019"/>
            <a:ext cx="6048000" cy="15665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880"/>
              </a:lnSpc>
            </a:pPr>
            <a:r>
              <a:rPr lang="en-US" sz="9200" b="true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2025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50109" y="4884234"/>
            <a:ext cx="6460488" cy="537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 b="true">
                <a:solidFill>
                  <a:srgbClr val="000000"/>
                </a:solidFill>
                <a:latin typeface="Sarabun Semi-Bold"/>
                <a:ea typeface="Sarabun Semi-Bold"/>
                <a:cs typeface="Sarabun Semi-Bold"/>
                <a:sym typeface="Sarabun Semi-Bold"/>
              </a:rPr>
              <a:t>รายงานประจำ เดือน ต.ค.67 - เม.ย.68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12357" y="5454311"/>
            <a:ext cx="5375459" cy="7753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53"/>
              </a:lnSpc>
            </a:pPr>
            <a:r>
              <a:rPr lang="en-US" sz="4538" b="true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สถานีตำรวจภูธรนาดี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75505" y="429157"/>
            <a:ext cx="7008989" cy="9833686"/>
            <a:chOff x="0" y="0"/>
            <a:chExt cx="3552493" cy="49841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552493" cy="4984185"/>
            </a:xfrm>
            <a:custGeom>
              <a:avLst/>
              <a:gdLst/>
              <a:ahLst/>
              <a:cxnLst/>
              <a:rect r="r" b="b" t="t" l="l"/>
              <a:pathLst>
                <a:path h="4984185" w="3552493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2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15317" y="-832070"/>
            <a:ext cx="3115660" cy="2810981"/>
            <a:chOff x="0" y="0"/>
            <a:chExt cx="4154213" cy="3747975"/>
          </a:xfrm>
        </p:grpSpPr>
        <p:sp>
          <p:nvSpPr>
            <p:cNvPr name="Freeform 6" id="6"/>
            <p:cNvSpPr/>
            <p:nvPr/>
          </p:nvSpPr>
          <p:spPr>
            <a:xfrm flipH="false" flipV="true" rot="0">
              <a:off x="0" y="1109427"/>
              <a:ext cx="2638548" cy="2638548"/>
            </a:xfrm>
            <a:custGeom>
              <a:avLst/>
              <a:gdLst/>
              <a:ahLst/>
              <a:cxnLst/>
              <a:rect r="r" b="b" t="t" l="l"/>
              <a:pathLst>
                <a:path h="2638548" w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r="r" b="b" t="t" l="l"/>
              <a:pathLst>
                <a:path h="1454786" w="2867857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4479922" y="7752240"/>
            <a:ext cx="3606325" cy="3515804"/>
            <a:chOff x="0" y="0"/>
            <a:chExt cx="4808434" cy="4687738"/>
          </a:xfrm>
        </p:grpSpPr>
        <p:sp>
          <p:nvSpPr>
            <p:cNvPr name="Freeform 9" id="9"/>
            <p:cNvSpPr/>
            <p:nvPr/>
          </p:nvSpPr>
          <p:spPr>
            <a:xfrm flipH="true" flipV="false" rot="0">
              <a:off x="1211255" y="1000982"/>
              <a:ext cx="2932893" cy="2932893"/>
            </a:xfrm>
            <a:custGeom>
              <a:avLst/>
              <a:gdLst/>
              <a:ahLst/>
              <a:cxnLst/>
              <a:rect r="r" b="b" t="t" l="l"/>
              <a:pathLst>
                <a:path h="2932893" w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r="r" b="b" t="t" l="l"/>
              <a:pathLst>
                <a:path h="1026311" w="2433065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r="r" b="b" t="t" l="l"/>
              <a:pathLst>
                <a:path h="1124735" w="2249469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90094" y="9620381"/>
            <a:ext cx="2705380" cy="927726"/>
            <a:chOff x="0" y="0"/>
            <a:chExt cx="3607174" cy="123696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01370" cy="1236967"/>
            </a:xfrm>
            <a:custGeom>
              <a:avLst/>
              <a:gdLst/>
              <a:ahLst/>
              <a:cxnLst/>
              <a:rect r="r" b="b" t="t" l="l"/>
              <a:pathLst>
                <a:path h="1236967" w="301370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396437" y="959623"/>
              <a:ext cx="897289" cy="277344"/>
            </a:xfrm>
            <a:custGeom>
              <a:avLst/>
              <a:gdLst/>
              <a:ahLst/>
              <a:cxnLst/>
              <a:rect r="r" b="b" t="t" l="l"/>
              <a:pathLst>
                <a:path h="277344" w="897289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428582" y="1141902"/>
              <a:ext cx="2178591" cy="95066"/>
            </a:xfrm>
            <a:custGeom>
              <a:avLst/>
              <a:gdLst/>
              <a:ahLst/>
              <a:cxnLst/>
              <a:rect r="r" b="b" t="t" l="l"/>
              <a:pathLst>
                <a:path h="95066" w="2178591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4556372" y="122051"/>
            <a:ext cx="2861171" cy="997576"/>
            <a:chOff x="0" y="0"/>
            <a:chExt cx="3814895" cy="133010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3490833" y="0"/>
              <a:ext cx="324061" cy="1330102"/>
            </a:xfrm>
            <a:custGeom>
              <a:avLst/>
              <a:gdLst/>
              <a:ahLst/>
              <a:cxnLst/>
              <a:rect r="r" b="b" t="t" l="l"/>
              <a:pathLst>
                <a:path h="1330102" w="324061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true" flipV="false" rot="0">
              <a:off x="2461704" y="0"/>
              <a:ext cx="964848" cy="298226"/>
            </a:xfrm>
            <a:custGeom>
              <a:avLst/>
              <a:gdLst/>
              <a:ahLst/>
              <a:cxnLst/>
              <a:rect r="r" b="b" t="t" l="l"/>
              <a:pathLst>
                <a:path h="298226" w="964848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84240"/>
              <a:ext cx="2342624" cy="102224"/>
            </a:xfrm>
            <a:custGeom>
              <a:avLst/>
              <a:gdLst/>
              <a:ahLst/>
              <a:cxnLst/>
              <a:rect r="r" b="b" t="t" l="l"/>
              <a:pathLst>
                <a:path h="102224" w="23426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589436" y="2389756"/>
            <a:ext cx="3007596" cy="2007570"/>
          </a:xfrm>
          <a:custGeom>
            <a:avLst/>
            <a:gdLst/>
            <a:ahLst/>
            <a:cxnLst/>
            <a:rect r="r" b="b" t="t" l="l"/>
            <a:pathLst>
              <a:path h="2007570" w="3007596">
                <a:moveTo>
                  <a:pt x="0" y="0"/>
                </a:moveTo>
                <a:lnTo>
                  <a:pt x="3007596" y="0"/>
                </a:lnTo>
                <a:lnTo>
                  <a:pt x="3007596" y="2007571"/>
                </a:lnTo>
                <a:lnTo>
                  <a:pt x="0" y="2007571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-153" t="0" r="-153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907349" y="4953382"/>
            <a:ext cx="5191181" cy="12460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583"/>
              </a:lnSpc>
            </a:pPr>
            <a:r>
              <a:rPr lang="en-US" sz="1845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วันที่ 10  เมษายน 2568</a:t>
            </a:r>
          </a:p>
          <a:p>
            <a:pPr algn="just">
              <a:lnSpc>
                <a:spcPts val="2583"/>
              </a:lnSpc>
            </a:pPr>
            <a:r>
              <a:rPr lang="en-US" sz="1845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พ.ต.ท.สมพงษ์ เชื้อเชิง รอง ผกก.(สอบสวน)สภ.นาดี</a:t>
            </a:r>
          </a:p>
          <a:p>
            <a:pPr algn="just">
              <a:lnSpc>
                <a:spcPts val="2583"/>
              </a:lnSpc>
            </a:pPr>
            <a:r>
              <a:rPr lang="en-US" sz="1845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ติดตามผลการดำเนินการและติดตามคดีต่างๆของพนัก</a:t>
            </a:r>
          </a:p>
          <a:p>
            <a:pPr algn="just">
              <a:lnSpc>
                <a:spcPts val="2583"/>
              </a:lnSpc>
              <a:spcBef>
                <a:spcPct val="0"/>
              </a:spcBef>
            </a:pPr>
            <a:r>
              <a:rPr lang="en-US" sz="1845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งานสอบสวนประจำสัปดาห์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89436" y="1391239"/>
            <a:ext cx="6515183" cy="753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49"/>
              </a:lnSpc>
            </a:pPr>
            <a:r>
              <a:rPr lang="en-US" sz="4392" b="true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ติดตามผลการดำเนินการ</a:t>
            </a:r>
          </a:p>
        </p:txBody>
      </p:sp>
      <p:sp>
        <p:nvSpPr>
          <p:cNvPr name="Freeform 23" id="23"/>
          <p:cNvSpPr/>
          <p:nvPr/>
        </p:nvSpPr>
        <p:spPr>
          <a:xfrm flipH="false" flipV="false" rot="0">
            <a:off x="3796404" y="2389756"/>
            <a:ext cx="3007596" cy="2007570"/>
          </a:xfrm>
          <a:custGeom>
            <a:avLst/>
            <a:gdLst/>
            <a:ahLst/>
            <a:cxnLst/>
            <a:rect r="r" b="b" t="t" l="l"/>
            <a:pathLst>
              <a:path h="2007570" w="3007596">
                <a:moveTo>
                  <a:pt x="0" y="0"/>
                </a:moveTo>
                <a:lnTo>
                  <a:pt x="3007596" y="0"/>
                </a:lnTo>
                <a:lnTo>
                  <a:pt x="3007596" y="2007571"/>
                </a:lnTo>
                <a:lnTo>
                  <a:pt x="0" y="2007571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-153" t="0" r="-153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75505" y="429157"/>
            <a:ext cx="7008989" cy="9833686"/>
            <a:chOff x="0" y="0"/>
            <a:chExt cx="3552493" cy="49841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552493" cy="4984185"/>
            </a:xfrm>
            <a:custGeom>
              <a:avLst/>
              <a:gdLst/>
              <a:ahLst/>
              <a:cxnLst/>
              <a:rect r="r" b="b" t="t" l="l"/>
              <a:pathLst>
                <a:path h="4984185" w="3552493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2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15317" y="-832070"/>
            <a:ext cx="3115660" cy="2810981"/>
            <a:chOff x="0" y="0"/>
            <a:chExt cx="4154213" cy="3747975"/>
          </a:xfrm>
        </p:grpSpPr>
        <p:sp>
          <p:nvSpPr>
            <p:cNvPr name="Freeform 6" id="6"/>
            <p:cNvSpPr/>
            <p:nvPr/>
          </p:nvSpPr>
          <p:spPr>
            <a:xfrm flipH="false" flipV="true" rot="0">
              <a:off x="0" y="1109427"/>
              <a:ext cx="2638548" cy="2638548"/>
            </a:xfrm>
            <a:custGeom>
              <a:avLst/>
              <a:gdLst/>
              <a:ahLst/>
              <a:cxnLst/>
              <a:rect r="r" b="b" t="t" l="l"/>
              <a:pathLst>
                <a:path h="2638548" w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r="r" b="b" t="t" l="l"/>
              <a:pathLst>
                <a:path h="1454786" w="2867857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4479922" y="7752240"/>
            <a:ext cx="3606325" cy="3515804"/>
            <a:chOff x="0" y="0"/>
            <a:chExt cx="4808434" cy="4687738"/>
          </a:xfrm>
        </p:grpSpPr>
        <p:sp>
          <p:nvSpPr>
            <p:cNvPr name="Freeform 9" id="9"/>
            <p:cNvSpPr/>
            <p:nvPr/>
          </p:nvSpPr>
          <p:spPr>
            <a:xfrm flipH="true" flipV="false" rot="0">
              <a:off x="1211255" y="1000982"/>
              <a:ext cx="2932893" cy="2932893"/>
            </a:xfrm>
            <a:custGeom>
              <a:avLst/>
              <a:gdLst/>
              <a:ahLst/>
              <a:cxnLst/>
              <a:rect r="r" b="b" t="t" l="l"/>
              <a:pathLst>
                <a:path h="2932893" w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r="r" b="b" t="t" l="l"/>
              <a:pathLst>
                <a:path h="1026311" w="2433065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r="r" b="b" t="t" l="l"/>
              <a:pathLst>
                <a:path h="1124735" w="2249469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90094" y="9620381"/>
            <a:ext cx="2705380" cy="927726"/>
            <a:chOff x="0" y="0"/>
            <a:chExt cx="3607174" cy="123696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01370" cy="1236967"/>
            </a:xfrm>
            <a:custGeom>
              <a:avLst/>
              <a:gdLst/>
              <a:ahLst/>
              <a:cxnLst/>
              <a:rect r="r" b="b" t="t" l="l"/>
              <a:pathLst>
                <a:path h="1236967" w="301370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396437" y="959623"/>
              <a:ext cx="897289" cy="277344"/>
            </a:xfrm>
            <a:custGeom>
              <a:avLst/>
              <a:gdLst/>
              <a:ahLst/>
              <a:cxnLst/>
              <a:rect r="r" b="b" t="t" l="l"/>
              <a:pathLst>
                <a:path h="277344" w="897289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428582" y="1141902"/>
              <a:ext cx="2178591" cy="95066"/>
            </a:xfrm>
            <a:custGeom>
              <a:avLst/>
              <a:gdLst/>
              <a:ahLst/>
              <a:cxnLst/>
              <a:rect r="r" b="b" t="t" l="l"/>
              <a:pathLst>
                <a:path h="95066" w="2178591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4556372" y="122051"/>
            <a:ext cx="2861171" cy="997576"/>
            <a:chOff x="0" y="0"/>
            <a:chExt cx="3814895" cy="133010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3490833" y="0"/>
              <a:ext cx="324061" cy="1330102"/>
            </a:xfrm>
            <a:custGeom>
              <a:avLst/>
              <a:gdLst/>
              <a:ahLst/>
              <a:cxnLst/>
              <a:rect r="r" b="b" t="t" l="l"/>
              <a:pathLst>
                <a:path h="1330102" w="324061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true" flipV="false" rot="0">
              <a:off x="2461704" y="0"/>
              <a:ext cx="964848" cy="298226"/>
            </a:xfrm>
            <a:custGeom>
              <a:avLst/>
              <a:gdLst/>
              <a:ahLst/>
              <a:cxnLst/>
              <a:rect r="r" b="b" t="t" l="l"/>
              <a:pathLst>
                <a:path h="298226" w="964848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84240"/>
              <a:ext cx="2342624" cy="102224"/>
            </a:xfrm>
            <a:custGeom>
              <a:avLst/>
              <a:gdLst/>
              <a:ahLst/>
              <a:cxnLst/>
              <a:rect r="r" b="b" t="t" l="l"/>
              <a:pathLst>
                <a:path h="102224" w="23426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589436" y="2389756"/>
            <a:ext cx="3007596" cy="2007570"/>
          </a:xfrm>
          <a:custGeom>
            <a:avLst/>
            <a:gdLst/>
            <a:ahLst/>
            <a:cxnLst/>
            <a:rect r="r" b="b" t="t" l="l"/>
            <a:pathLst>
              <a:path h="2007570" w="3007596">
                <a:moveTo>
                  <a:pt x="0" y="0"/>
                </a:moveTo>
                <a:lnTo>
                  <a:pt x="3007596" y="0"/>
                </a:lnTo>
                <a:lnTo>
                  <a:pt x="3007596" y="2007571"/>
                </a:lnTo>
                <a:lnTo>
                  <a:pt x="0" y="2007571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-49996" r="0" b="-49996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907349" y="4953382"/>
            <a:ext cx="5702995" cy="12460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583"/>
              </a:lnSpc>
            </a:pPr>
            <a:r>
              <a:rPr lang="en-US" sz="1845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วันที่ 1  ธันวาคม 2567</a:t>
            </a:r>
          </a:p>
          <a:p>
            <a:pPr algn="just">
              <a:lnSpc>
                <a:spcPts val="2583"/>
              </a:lnSpc>
            </a:pPr>
            <a:r>
              <a:rPr lang="en-US" sz="1845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พ.ต.ท.สมพงษ์ เชื้อเชิง รอง ผกก.(สอบสวน)สภ.นาดี</a:t>
            </a:r>
          </a:p>
          <a:p>
            <a:pPr algn="just">
              <a:lnSpc>
                <a:spcPts val="2583"/>
              </a:lnSpc>
            </a:pPr>
            <a:r>
              <a:rPr lang="en-US" sz="1845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ร.ต.ท.สมพร เพียรทอง เจ้าหน้าที่ประจำวันให้บริการประชาชน</a:t>
            </a:r>
          </a:p>
          <a:p>
            <a:pPr algn="just">
              <a:lnSpc>
                <a:spcPts val="2583"/>
              </a:lnSpc>
              <a:spcBef>
                <a:spcPct val="0"/>
              </a:spcBef>
            </a:pPr>
            <a:r>
              <a:rPr lang="en-US" sz="1845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ทีี่มาใช้บริการบนสถานีตำรวจภูธรนาดี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89436" y="1391239"/>
            <a:ext cx="6515183" cy="753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49"/>
              </a:lnSpc>
            </a:pPr>
            <a:r>
              <a:rPr lang="en-US" sz="4392" b="true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โครงการปิดทองหลังพระ</a:t>
            </a:r>
          </a:p>
        </p:txBody>
      </p:sp>
      <p:sp>
        <p:nvSpPr>
          <p:cNvPr name="Freeform 23" id="23"/>
          <p:cNvSpPr/>
          <p:nvPr/>
        </p:nvSpPr>
        <p:spPr>
          <a:xfrm flipH="false" flipV="false" rot="0">
            <a:off x="3796404" y="2389756"/>
            <a:ext cx="3007596" cy="2007570"/>
          </a:xfrm>
          <a:custGeom>
            <a:avLst/>
            <a:gdLst/>
            <a:ahLst/>
            <a:cxnLst/>
            <a:rect r="r" b="b" t="t" l="l"/>
            <a:pathLst>
              <a:path h="2007570" w="3007596">
                <a:moveTo>
                  <a:pt x="0" y="0"/>
                </a:moveTo>
                <a:lnTo>
                  <a:pt x="3007596" y="0"/>
                </a:lnTo>
                <a:lnTo>
                  <a:pt x="3007596" y="2007571"/>
                </a:lnTo>
                <a:lnTo>
                  <a:pt x="0" y="2007571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0" t="-49996" r="0" b="-49996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75505" y="429157"/>
            <a:ext cx="7008989" cy="9833686"/>
            <a:chOff x="0" y="0"/>
            <a:chExt cx="3552493" cy="49841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552493" cy="4984185"/>
            </a:xfrm>
            <a:custGeom>
              <a:avLst/>
              <a:gdLst/>
              <a:ahLst/>
              <a:cxnLst/>
              <a:rect r="r" b="b" t="t" l="l"/>
              <a:pathLst>
                <a:path h="4984185" w="3552493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2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15317" y="-832070"/>
            <a:ext cx="3115660" cy="2810981"/>
            <a:chOff x="0" y="0"/>
            <a:chExt cx="4154213" cy="3747975"/>
          </a:xfrm>
        </p:grpSpPr>
        <p:sp>
          <p:nvSpPr>
            <p:cNvPr name="Freeform 6" id="6"/>
            <p:cNvSpPr/>
            <p:nvPr/>
          </p:nvSpPr>
          <p:spPr>
            <a:xfrm flipH="false" flipV="true" rot="0">
              <a:off x="0" y="1109427"/>
              <a:ext cx="2638548" cy="2638548"/>
            </a:xfrm>
            <a:custGeom>
              <a:avLst/>
              <a:gdLst/>
              <a:ahLst/>
              <a:cxnLst/>
              <a:rect r="r" b="b" t="t" l="l"/>
              <a:pathLst>
                <a:path h="2638548" w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r="r" b="b" t="t" l="l"/>
              <a:pathLst>
                <a:path h="1454786" w="2867857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4479922" y="7752240"/>
            <a:ext cx="3606325" cy="3515804"/>
            <a:chOff x="0" y="0"/>
            <a:chExt cx="4808434" cy="4687738"/>
          </a:xfrm>
        </p:grpSpPr>
        <p:sp>
          <p:nvSpPr>
            <p:cNvPr name="Freeform 9" id="9"/>
            <p:cNvSpPr/>
            <p:nvPr/>
          </p:nvSpPr>
          <p:spPr>
            <a:xfrm flipH="true" flipV="false" rot="0">
              <a:off x="1211255" y="1000982"/>
              <a:ext cx="2932893" cy="2932893"/>
            </a:xfrm>
            <a:custGeom>
              <a:avLst/>
              <a:gdLst/>
              <a:ahLst/>
              <a:cxnLst/>
              <a:rect r="r" b="b" t="t" l="l"/>
              <a:pathLst>
                <a:path h="2932893" w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r="r" b="b" t="t" l="l"/>
              <a:pathLst>
                <a:path h="1026311" w="2433065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r="r" b="b" t="t" l="l"/>
              <a:pathLst>
                <a:path h="1124735" w="2249469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90094" y="9620381"/>
            <a:ext cx="2705380" cy="927726"/>
            <a:chOff x="0" y="0"/>
            <a:chExt cx="3607174" cy="123696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01370" cy="1236967"/>
            </a:xfrm>
            <a:custGeom>
              <a:avLst/>
              <a:gdLst/>
              <a:ahLst/>
              <a:cxnLst/>
              <a:rect r="r" b="b" t="t" l="l"/>
              <a:pathLst>
                <a:path h="1236967" w="301370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396437" y="959623"/>
              <a:ext cx="897289" cy="277344"/>
            </a:xfrm>
            <a:custGeom>
              <a:avLst/>
              <a:gdLst/>
              <a:ahLst/>
              <a:cxnLst/>
              <a:rect r="r" b="b" t="t" l="l"/>
              <a:pathLst>
                <a:path h="277344" w="897289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428582" y="1141902"/>
              <a:ext cx="2178591" cy="95066"/>
            </a:xfrm>
            <a:custGeom>
              <a:avLst/>
              <a:gdLst/>
              <a:ahLst/>
              <a:cxnLst/>
              <a:rect r="r" b="b" t="t" l="l"/>
              <a:pathLst>
                <a:path h="95066" w="2178591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4556372" y="122051"/>
            <a:ext cx="2861171" cy="997576"/>
            <a:chOff x="0" y="0"/>
            <a:chExt cx="3814895" cy="133010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3490833" y="0"/>
              <a:ext cx="324061" cy="1330102"/>
            </a:xfrm>
            <a:custGeom>
              <a:avLst/>
              <a:gdLst/>
              <a:ahLst/>
              <a:cxnLst/>
              <a:rect r="r" b="b" t="t" l="l"/>
              <a:pathLst>
                <a:path h="1330102" w="324061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true" flipV="false" rot="0">
              <a:off x="2461704" y="0"/>
              <a:ext cx="964848" cy="298226"/>
            </a:xfrm>
            <a:custGeom>
              <a:avLst/>
              <a:gdLst/>
              <a:ahLst/>
              <a:cxnLst/>
              <a:rect r="r" b="b" t="t" l="l"/>
              <a:pathLst>
                <a:path h="298226" w="964848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84240"/>
              <a:ext cx="2342624" cy="102224"/>
            </a:xfrm>
            <a:custGeom>
              <a:avLst/>
              <a:gdLst/>
              <a:ahLst/>
              <a:cxnLst/>
              <a:rect r="r" b="b" t="t" l="l"/>
              <a:pathLst>
                <a:path h="102224" w="23426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589436" y="2389756"/>
            <a:ext cx="3007596" cy="2007570"/>
          </a:xfrm>
          <a:custGeom>
            <a:avLst/>
            <a:gdLst/>
            <a:ahLst/>
            <a:cxnLst/>
            <a:rect r="r" b="b" t="t" l="l"/>
            <a:pathLst>
              <a:path h="2007570" w="3007596">
                <a:moveTo>
                  <a:pt x="0" y="0"/>
                </a:moveTo>
                <a:lnTo>
                  <a:pt x="3007596" y="0"/>
                </a:lnTo>
                <a:lnTo>
                  <a:pt x="3007596" y="2007571"/>
                </a:lnTo>
                <a:lnTo>
                  <a:pt x="0" y="2007571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-6111" r="0" b="-6111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907349" y="4953382"/>
            <a:ext cx="5702995" cy="1562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583"/>
              </a:lnSpc>
            </a:pPr>
            <a:r>
              <a:rPr lang="en-US" sz="1845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วันที่ 12  พฤศจิกายน 2567</a:t>
            </a:r>
          </a:p>
          <a:p>
            <a:pPr algn="just">
              <a:lnSpc>
                <a:spcPts val="2583"/>
              </a:lnSpc>
            </a:pPr>
            <a:r>
              <a:rPr lang="en-US" sz="1845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พ.ต.ท.สมพงษ์ เชื้อเชิง รอง ผกก.(สอบสวน)สภ.นาดี</a:t>
            </a:r>
          </a:p>
          <a:p>
            <a:pPr algn="just">
              <a:lnSpc>
                <a:spcPts val="2583"/>
              </a:lnSpc>
            </a:pPr>
            <a:r>
              <a:rPr lang="en-US" sz="1845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พ.ต.ท.เปรม ยิ้มจันทร์ สว.สส.สภ.นาดี</a:t>
            </a:r>
          </a:p>
          <a:p>
            <a:pPr algn="just">
              <a:lnSpc>
                <a:spcPts val="2583"/>
              </a:lnSpc>
            </a:pPr>
            <a:r>
              <a:rPr lang="en-US" sz="1845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ร.ต.ท.สมพร เพียรทอง เจ้าหน้าที่ประจำวันให้บริการประชาชน</a:t>
            </a:r>
          </a:p>
          <a:p>
            <a:pPr algn="just">
              <a:lnSpc>
                <a:spcPts val="2583"/>
              </a:lnSpc>
              <a:spcBef>
                <a:spcPct val="0"/>
              </a:spcBef>
            </a:pPr>
            <a:r>
              <a:rPr lang="en-US" sz="1845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ทีี่มาใช้บริการบนสถานีตำรวจภูธรนาดี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89436" y="1391239"/>
            <a:ext cx="6515183" cy="753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49"/>
              </a:lnSpc>
            </a:pPr>
            <a:r>
              <a:rPr lang="en-US" sz="4392" b="true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โครงการปิดทองหลังพระ</a:t>
            </a:r>
          </a:p>
        </p:txBody>
      </p:sp>
      <p:sp>
        <p:nvSpPr>
          <p:cNvPr name="Freeform 23" id="23"/>
          <p:cNvSpPr/>
          <p:nvPr/>
        </p:nvSpPr>
        <p:spPr>
          <a:xfrm flipH="false" flipV="false" rot="0">
            <a:off x="3796404" y="2389756"/>
            <a:ext cx="3007596" cy="2007570"/>
          </a:xfrm>
          <a:custGeom>
            <a:avLst/>
            <a:gdLst/>
            <a:ahLst/>
            <a:cxnLst/>
            <a:rect r="r" b="b" t="t" l="l"/>
            <a:pathLst>
              <a:path h="2007570" w="3007596">
                <a:moveTo>
                  <a:pt x="0" y="0"/>
                </a:moveTo>
                <a:lnTo>
                  <a:pt x="3007596" y="0"/>
                </a:lnTo>
                <a:lnTo>
                  <a:pt x="3007596" y="2007571"/>
                </a:lnTo>
                <a:lnTo>
                  <a:pt x="0" y="2007571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0" t="-6111" r="0" b="-6111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90094" y="429157"/>
            <a:ext cx="7008989" cy="9833686"/>
            <a:chOff x="0" y="0"/>
            <a:chExt cx="3552493" cy="49841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552493" cy="4984185"/>
            </a:xfrm>
            <a:custGeom>
              <a:avLst/>
              <a:gdLst/>
              <a:ahLst/>
              <a:cxnLst/>
              <a:rect r="r" b="b" t="t" l="l"/>
              <a:pathLst>
                <a:path h="4984185" w="3552493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2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15317" y="-832070"/>
            <a:ext cx="3115660" cy="2810981"/>
            <a:chOff x="0" y="0"/>
            <a:chExt cx="4154213" cy="3747975"/>
          </a:xfrm>
        </p:grpSpPr>
        <p:sp>
          <p:nvSpPr>
            <p:cNvPr name="Freeform 6" id="6"/>
            <p:cNvSpPr/>
            <p:nvPr/>
          </p:nvSpPr>
          <p:spPr>
            <a:xfrm flipH="false" flipV="true" rot="0">
              <a:off x="0" y="1109427"/>
              <a:ext cx="2638548" cy="2638548"/>
            </a:xfrm>
            <a:custGeom>
              <a:avLst/>
              <a:gdLst/>
              <a:ahLst/>
              <a:cxnLst/>
              <a:rect r="r" b="b" t="t" l="l"/>
              <a:pathLst>
                <a:path h="2638548" w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r="r" b="b" t="t" l="l"/>
              <a:pathLst>
                <a:path h="1454786" w="2867857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4479922" y="7752240"/>
            <a:ext cx="3606325" cy="3515804"/>
            <a:chOff x="0" y="0"/>
            <a:chExt cx="4808434" cy="4687738"/>
          </a:xfrm>
        </p:grpSpPr>
        <p:sp>
          <p:nvSpPr>
            <p:cNvPr name="Freeform 9" id="9"/>
            <p:cNvSpPr/>
            <p:nvPr/>
          </p:nvSpPr>
          <p:spPr>
            <a:xfrm flipH="true" flipV="false" rot="0">
              <a:off x="1211255" y="1000982"/>
              <a:ext cx="2932893" cy="2932893"/>
            </a:xfrm>
            <a:custGeom>
              <a:avLst/>
              <a:gdLst/>
              <a:ahLst/>
              <a:cxnLst/>
              <a:rect r="r" b="b" t="t" l="l"/>
              <a:pathLst>
                <a:path h="2932893" w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r="r" b="b" t="t" l="l"/>
              <a:pathLst>
                <a:path h="1026311" w="2433065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r="r" b="b" t="t" l="l"/>
              <a:pathLst>
                <a:path h="1124735" w="2249469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90094" y="9620381"/>
            <a:ext cx="2705380" cy="927726"/>
            <a:chOff x="0" y="0"/>
            <a:chExt cx="3607174" cy="123696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01370" cy="1236967"/>
            </a:xfrm>
            <a:custGeom>
              <a:avLst/>
              <a:gdLst/>
              <a:ahLst/>
              <a:cxnLst/>
              <a:rect r="r" b="b" t="t" l="l"/>
              <a:pathLst>
                <a:path h="1236967" w="301370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396437" y="959623"/>
              <a:ext cx="897289" cy="277344"/>
            </a:xfrm>
            <a:custGeom>
              <a:avLst/>
              <a:gdLst/>
              <a:ahLst/>
              <a:cxnLst/>
              <a:rect r="r" b="b" t="t" l="l"/>
              <a:pathLst>
                <a:path h="277344" w="897289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428582" y="1141902"/>
              <a:ext cx="2178591" cy="95066"/>
            </a:xfrm>
            <a:custGeom>
              <a:avLst/>
              <a:gdLst/>
              <a:ahLst/>
              <a:cxnLst/>
              <a:rect r="r" b="b" t="t" l="l"/>
              <a:pathLst>
                <a:path h="95066" w="2178591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4556372" y="122051"/>
            <a:ext cx="2861171" cy="997576"/>
            <a:chOff x="0" y="0"/>
            <a:chExt cx="3814895" cy="133010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3490833" y="0"/>
              <a:ext cx="324061" cy="1330102"/>
            </a:xfrm>
            <a:custGeom>
              <a:avLst/>
              <a:gdLst/>
              <a:ahLst/>
              <a:cxnLst/>
              <a:rect r="r" b="b" t="t" l="l"/>
              <a:pathLst>
                <a:path h="1330102" w="324061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true" flipV="false" rot="0">
              <a:off x="2461704" y="0"/>
              <a:ext cx="964848" cy="298226"/>
            </a:xfrm>
            <a:custGeom>
              <a:avLst/>
              <a:gdLst/>
              <a:ahLst/>
              <a:cxnLst/>
              <a:rect r="r" b="b" t="t" l="l"/>
              <a:pathLst>
                <a:path h="298226" w="964848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84240"/>
              <a:ext cx="2342624" cy="102224"/>
            </a:xfrm>
            <a:custGeom>
              <a:avLst/>
              <a:gdLst/>
              <a:ahLst/>
              <a:cxnLst/>
              <a:rect r="r" b="b" t="t" l="l"/>
              <a:pathLst>
                <a:path h="102224" w="23426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589436" y="2389756"/>
            <a:ext cx="3007596" cy="2007570"/>
          </a:xfrm>
          <a:custGeom>
            <a:avLst/>
            <a:gdLst/>
            <a:ahLst/>
            <a:cxnLst/>
            <a:rect r="r" b="b" t="t" l="l"/>
            <a:pathLst>
              <a:path h="2007570" w="3007596">
                <a:moveTo>
                  <a:pt x="0" y="0"/>
                </a:moveTo>
                <a:lnTo>
                  <a:pt x="3007596" y="0"/>
                </a:lnTo>
                <a:lnTo>
                  <a:pt x="3007596" y="2007571"/>
                </a:lnTo>
                <a:lnTo>
                  <a:pt x="0" y="2007571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-6111" r="0" b="-6111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756000" y="5166201"/>
            <a:ext cx="5598546" cy="13943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78"/>
              </a:lnSpc>
            </a:pPr>
            <a:r>
              <a:rPr lang="en-US" sz="2055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วันที่ 10  ตุลาคม 2567</a:t>
            </a:r>
          </a:p>
          <a:p>
            <a:pPr algn="just">
              <a:lnSpc>
                <a:spcPts val="2878"/>
              </a:lnSpc>
            </a:pPr>
            <a:r>
              <a:rPr lang="en-US" sz="2055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พ.ต.ท.สมพงษ์ เชื้อเชิง รอง ผกก.(สอบสวน)สภ.นาดี</a:t>
            </a:r>
          </a:p>
          <a:p>
            <a:pPr algn="just">
              <a:lnSpc>
                <a:spcPts val="2878"/>
              </a:lnSpc>
            </a:pPr>
            <a:r>
              <a:rPr lang="en-US" sz="2055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พร้อมเจ้าหที่ธุรการคดีทำลายอาวุธปืนที่เป็นของกลาง</a:t>
            </a:r>
          </a:p>
          <a:p>
            <a:pPr algn="just">
              <a:lnSpc>
                <a:spcPts val="2878"/>
              </a:lnSpc>
              <a:spcBef>
                <a:spcPct val="0"/>
              </a:spcBef>
            </a:pPr>
            <a:r>
              <a:rPr lang="en-US" sz="2055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ที่จำหน่ายแล้ว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89436" y="1391239"/>
            <a:ext cx="6515183" cy="753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49"/>
              </a:lnSpc>
            </a:pPr>
            <a:r>
              <a:rPr lang="en-US" sz="4392" b="true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ทำลายอาวุธปืน</a:t>
            </a:r>
          </a:p>
        </p:txBody>
      </p:sp>
      <p:sp>
        <p:nvSpPr>
          <p:cNvPr name="Freeform 23" id="23"/>
          <p:cNvSpPr/>
          <p:nvPr/>
        </p:nvSpPr>
        <p:spPr>
          <a:xfrm flipH="false" flipV="false" rot="0">
            <a:off x="3796404" y="2389756"/>
            <a:ext cx="3007596" cy="2007570"/>
          </a:xfrm>
          <a:custGeom>
            <a:avLst/>
            <a:gdLst/>
            <a:ahLst/>
            <a:cxnLst/>
            <a:rect r="r" b="b" t="t" l="l"/>
            <a:pathLst>
              <a:path h="2007570" w="3007596">
                <a:moveTo>
                  <a:pt x="0" y="0"/>
                </a:moveTo>
                <a:lnTo>
                  <a:pt x="3007596" y="0"/>
                </a:lnTo>
                <a:lnTo>
                  <a:pt x="3007596" y="2007571"/>
                </a:lnTo>
                <a:lnTo>
                  <a:pt x="0" y="2007571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0" t="-49996" r="0" b="-49996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75505" y="429157"/>
            <a:ext cx="7008989" cy="9833686"/>
            <a:chOff x="0" y="0"/>
            <a:chExt cx="3552493" cy="49841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552493" cy="4984185"/>
            </a:xfrm>
            <a:custGeom>
              <a:avLst/>
              <a:gdLst/>
              <a:ahLst/>
              <a:cxnLst/>
              <a:rect r="r" b="b" t="t" l="l"/>
              <a:pathLst>
                <a:path h="4984185" w="3552493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2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15317" y="-832070"/>
            <a:ext cx="3115660" cy="2810981"/>
            <a:chOff x="0" y="0"/>
            <a:chExt cx="4154213" cy="3747975"/>
          </a:xfrm>
        </p:grpSpPr>
        <p:sp>
          <p:nvSpPr>
            <p:cNvPr name="Freeform 6" id="6"/>
            <p:cNvSpPr/>
            <p:nvPr/>
          </p:nvSpPr>
          <p:spPr>
            <a:xfrm flipH="false" flipV="true" rot="0">
              <a:off x="0" y="1109427"/>
              <a:ext cx="2638548" cy="2638548"/>
            </a:xfrm>
            <a:custGeom>
              <a:avLst/>
              <a:gdLst/>
              <a:ahLst/>
              <a:cxnLst/>
              <a:rect r="r" b="b" t="t" l="l"/>
              <a:pathLst>
                <a:path h="2638548" w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r="r" b="b" t="t" l="l"/>
              <a:pathLst>
                <a:path h="1454786" w="2867857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4479922" y="7752240"/>
            <a:ext cx="3606325" cy="3515804"/>
            <a:chOff x="0" y="0"/>
            <a:chExt cx="4808434" cy="4687738"/>
          </a:xfrm>
        </p:grpSpPr>
        <p:sp>
          <p:nvSpPr>
            <p:cNvPr name="Freeform 9" id="9"/>
            <p:cNvSpPr/>
            <p:nvPr/>
          </p:nvSpPr>
          <p:spPr>
            <a:xfrm flipH="true" flipV="false" rot="0">
              <a:off x="1211255" y="1000982"/>
              <a:ext cx="2932893" cy="2932893"/>
            </a:xfrm>
            <a:custGeom>
              <a:avLst/>
              <a:gdLst/>
              <a:ahLst/>
              <a:cxnLst/>
              <a:rect r="r" b="b" t="t" l="l"/>
              <a:pathLst>
                <a:path h="2932893" w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r="r" b="b" t="t" l="l"/>
              <a:pathLst>
                <a:path h="1026311" w="2433065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r="r" b="b" t="t" l="l"/>
              <a:pathLst>
                <a:path h="1124735" w="2249469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90094" y="9620381"/>
            <a:ext cx="2705380" cy="927726"/>
            <a:chOff x="0" y="0"/>
            <a:chExt cx="3607174" cy="123696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01370" cy="1236967"/>
            </a:xfrm>
            <a:custGeom>
              <a:avLst/>
              <a:gdLst/>
              <a:ahLst/>
              <a:cxnLst/>
              <a:rect r="r" b="b" t="t" l="l"/>
              <a:pathLst>
                <a:path h="1236967" w="301370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396437" y="959623"/>
              <a:ext cx="897289" cy="277344"/>
            </a:xfrm>
            <a:custGeom>
              <a:avLst/>
              <a:gdLst/>
              <a:ahLst/>
              <a:cxnLst/>
              <a:rect r="r" b="b" t="t" l="l"/>
              <a:pathLst>
                <a:path h="277344" w="897289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428582" y="1141902"/>
              <a:ext cx="2178591" cy="95066"/>
            </a:xfrm>
            <a:custGeom>
              <a:avLst/>
              <a:gdLst/>
              <a:ahLst/>
              <a:cxnLst/>
              <a:rect r="r" b="b" t="t" l="l"/>
              <a:pathLst>
                <a:path h="95066" w="2178591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4556372" y="122051"/>
            <a:ext cx="2861171" cy="997576"/>
            <a:chOff x="0" y="0"/>
            <a:chExt cx="3814895" cy="133010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3490833" y="0"/>
              <a:ext cx="324061" cy="1330102"/>
            </a:xfrm>
            <a:custGeom>
              <a:avLst/>
              <a:gdLst/>
              <a:ahLst/>
              <a:cxnLst/>
              <a:rect r="r" b="b" t="t" l="l"/>
              <a:pathLst>
                <a:path h="1330102" w="324061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true" flipV="false" rot="0">
              <a:off x="2461704" y="0"/>
              <a:ext cx="964848" cy="298226"/>
            </a:xfrm>
            <a:custGeom>
              <a:avLst/>
              <a:gdLst/>
              <a:ahLst/>
              <a:cxnLst/>
              <a:rect r="r" b="b" t="t" l="l"/>
              <a:pathLst>
                <a:path h="298226" w="964848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84240"/>
              <a:ext cx="2342624" cy="102224"/>
            </a:xfrm>
            <a:custGeom>
              <a:avLst/>
              <a:gdLst/>
              <a:ahLst/>
              <a:cxnLst/>
              <a:rect r="r" b="b" t="t" l="l"/>
              <a:pathLst>
                <a:path h="102224" w="23426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1542784" y="2344494"/>
            <a:ext cx="4671780" cy="3118413"/>
          </a:xfrm>
          <a:custGeom>
            <a:avLst/>
            <a:gdLst/>
            <a:ahLst/>
            <a:cxnLst/>
            <a:rect r="r" b="b" t="t" l="l"/>
            <a:pathLst>
              <a:path h="3118413" w="4671780">
                <a:moveTo>
                  <a:pt x="0" y="0"/>
                </a:moveTo>
                <a:lnTo>
                  <a:pt x="4671780" y="0"/>
                </a:lnTo>
                <a:lnTo>
                  <a:pt x="4671780" y="3118414"/>
                </a:lnTo>
                <a:lnTo>
                  <a:pt x="0" y="3118414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-153" t="0" r="-153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1023561" y="5634358"/>
            <a:ext cx="4820253" cy="21942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583"/>
              </a:lnSpc>
              <a:spcBef>
                <a:spcPct val="0"/>
              </a:spcBef>
            </a:pPr>
          </a:p>
          <a:p>
            <a:pPr algn="just">
              <a:lnSpc>
                <a:spcPts val="2583"/>
              </a:lnSpc>
              <a:spcBef>
                <a:spcPct val="0"/>
              </a:spcBef>
            </a:pPr>
            <a:r>
              <a:rPr lang="en-US" b="true" sz="1845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วันที่ 10/3/68 เวลา 08:00น.</a:t>
            </a:r>
          </a:p>
          <a:p>
            <a:pPr algn="just">
              <a:lnSpc>
                <a:spcPts val="2583"/>
              </a:lnSpc>
              <a:spcBef>
                <a:spcPct val="0"/>
              </a:spcBef>
            </a:pPr>
            <a:r>
              <a:rPr lang="en-US" b="true" sz="1845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พ.ต.อ.โสภณ พรามณี</a:t>
            </a:r>
          </a:p>
          <a:p>
            <a:pPr algn="just">
              <a:lnSpc>
                <a:spcPts val="2583"/>
              </a:lnSpc>
              <a:spcBef>
                <a:spcPct val="0"/>
              </a:spcBef>
            </a:pPr>
            <a:r>
              <a:rPr lang="en-US" b="true" sz="1845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ผกก.สภ.นาดี</a:t>
            </a:r>
          </a:p>
          <a:p>
            <a:pPr algn="just">
              <a:lnSpc>
                <a:spcPts val="2583"/>
              </a:lnSpc>
              <a:spcBef>
                <a:spcPct val="0"/>
              </a:spcBef>
            </a:pPr>
            <a:r>
              <a:rPr lang="en-US" b="true" sz="1845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ตรวจความพร้อม จุดบริการ one stop service </a:t>
            </a:r>
          </a:p>
          <a:p>
            <a:pPr algn="just">
              <a:lnSpc>
                <a:spcPts val="2583"/>
              </a:lnSpc>
              <a:spcBef>
                <a:spcPct val="0"/>
              </a:spcBef>
            </a:pPr>
            <a:r>
              <a:rPr lang="en-US" b="true" sz="1845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การให้บริการประชาชนบนสถานีตำรวจภูธรนาดี</a:t>
            </a:r>
          </a:p>
          <a:p>
            <a:pPr algn="just">
              <a:lnSpc>
                <a:spcPts val="2583"/>
              </a:lnSpc>
              <a:spcBef>
                <a:spcPct val="0"/>
              </a:spcBef>
            </a:pPr>
          </a:p>
        </p:txBody>
      </p:sp>
      <p:sp>
        <p:nvSpPr>
          <p:cNvPr name="TextBox 22" id="22"/>
          <p:cNvSpPr txBox="true"/>
          <p:nvPr/>
        </p:nvSpPr>
        <p:spPr>
          <a:xfrm rot="0">
            <a:off x="589436" y="1391239"/>
            <a:ext cx="6214564" cy="753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49"/>
              </a:lnSpc>
            </a:pPr>
            <a:r>
              <a:rPr lang="en-US" sz="4392" b="true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จุด One stop service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75505" y="429157"/>
            <a:ext cx="7008989" cy="9833686"/>
            <a:chOff x="0" y="0"/>
            <a:chExt cx="3552493" cy="49841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552493" cy="4984185"/>
            </a:xfrm>
            <a:custGeom>
              <a:avLst/>
              <a:gdLst/>
              <a:ahLst/>
              <a:cxnLst/>
              <a:rect r="r" b="b" t="t" l="l"/>
              <a:pathLst>
                <a:path h="4984185" w="3552493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2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15317" y="-832070"/>
            <a:ext cx="3115660" cy="2810981"/>
            <a:chOff x="0" y="0"/>
            <a:chExt cx="4154213" cy="3747975"/>
          </a:xfrm>
        </p:grpSpPr>
        <p:sp>
          <p:nvSpPr>
            <p:cNvPr name="Freeform 6" id="6"/>
            <p:cNvSpPr/>
            <p:nvPr/>
          </p:nvSpPr>
          <p:spPr>
            <a:xfrm flipH="false" flipV="true" rot="0">
              <a:off x="0" y="1109427"/>
              <a:ext cx="2638548" cy="2638548"/>
            </a:xfrm>
            <a:custGeom>
              <a:avLst/>
              <a:gdLst/>
              <a:ahLst/>
              <a:cxnLst/>
              <a:rect r="r" b="b" t="t" l="l"/>
              <a:pathLst>
                <a:path h="2638548" w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r="r" b="b" t="t" l="l"/>
              <a:pathLst>
                <a:path h="1454786" w="2867857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4479922" y="7752240"/>
            <a:ext cx="3606325" cy="3515804"/>
            <a:chOff x="0" y="0"/>
            <a:chExt cx="4808434" cy="4687738"/>
          </a:xfrm>
        </p:grpSpPr>
        <p:sp>
          <p:nvSpPr>
            <p:cNvPr name="Freeform 9" id="9"/>
            <p:cNvSpPr/>
            <p:nvPr/>
          </p:nvSpPr>
          <p:spPr>
            <a:xfrm flipH="true" flipV="false" rot="0">
              <a:off x="1211255" y="1000982"/>
              <a:ext cx="2932893" cy="2932893"/>
            </a:xfrm>
            <a:custGeom>
              <a:avLst/>
              <a:gdLst/>
              <a:ahLst/>
              <a:cxnLst/>
              <a:rect r="r" b="b" t="t" l="l"/>
              <a:pathLst>
                <a:path h="2932893" w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r="r" b="b" t="t" l="l"/>
              <a:pathLst>
                <a:path h="1026311" w="2433065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r="r" b="b" t="t" l="l"/>
              <a:pathLst>
                <a:path h="1124735" w="2249469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90094" y="9620381"/>
            <a:ext cx="2705380" cy="927726"/>
            <a:chOff x="0" y="0"/>
            <a:chExt cx="3607174" cy="123696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01370" cy="1236967"/>
            </a:xfrm>
            <a:custGeom>
              <a:avLst/>
              <a:gdLst/>
              <a:ahLst/>
              <a:cxnLst/>
              <a:rect r="r" b="b" t="t" l="l"/>
              <a:pathLst>
                <a:path h="1236967" w="301370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396437" y="959623"/>
              <a:ext cx="897289" cy="277344"/>
            </a:xfrm>
            <a:custGeom>
              <a:avLst/>
              <a:gdLst/>
              <a:ahLst/>
              <a:cxnLst/>
              <a:rect r="r" b="b" t="t" l="l"/>
              <a:pathLst>
                <a:path h="277344" w="897289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428582" y="1141902"/>
              <a:ext cx="2178591" cy="95066"/>
            </a:xfrm>
            <a:custGeom>
              <a:avLst/>
              <a:gdLst/>
              <a:ahLst/>
              <a:cxnLst/>
              <a:rect r="r" b="b" t="t" l="l"/>
              <a:pathLst>
                <a:path h="95066" w="2178591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4556372" y="122051"/>
            <a:ext cx="2861171" cy="997576"/>
            <a:chOff x="0" y="0"/>
            <a:chExt cx="3814895" cy="133010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3490833" y="0"/>
              <a:ext cx="324061" cy="1330102"/>
            </a:xfrm>
            <a:custGeom>
              <a:avLst/>
              <a:gdLst/>
              <a:ahLst/>
              <a:cxnLst/>
              <a:rect r="r" b="b" t="t" l="l"/>
              <a:pathLst>
                <a:path h="1330102" w="324061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true" flipV="false" rot="0">
              <a:off x="2461704" y="0"/>
              <a:ext cx="964848" cy="298226"/>
            </a:xfrm>
            <a:custGeom>
              <a:avLst/>
              <a:gdLst/>
              <a:ahLst/>
              <a:cxnLst/>
              <a:rect r="r" b="b" t="t" l="l"/>
              <a:pathLst>
                <a:path h="298226" w="964848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84240"/>
              <a:ext cx="2342624" cy="102224"/>
            </a:xfrm>
            <a:custGeom>
              <a:avLst/>
              <a:gdLst/>
              <a:ahLst/>
              <a:cxnLst/>
              <a:rect r="r" b="b" t="t" l="l"/>
              <a:pathLst>
                <a:path h="102224" w="23426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1542784" y="2344494"/>
            <a:ext cx="4671780" cy="3118413"/>
          </a:xfrm>
          <a:custGeom>
            <a:avLst/>
            <a:gdLst/>
            <a:ahLst/>
            <a:cxnLst/>
            <a:rect r="r" b="b" t="t" l="l"/>
            <a:pathLst>
              <a:path h="3118413" w="4671780">
                <a:moveTo>
                  <a:pt x="0" y="0"/>
                </a:moveTo>
                <a:lnTo>
                  <a:pt x="4671780" y="0"/>
                </a:lnTo>
                <a:lnTo>
                  <a:pt x="4671780" y="3118414"/>
                </a:lnTo>
                <a:lnTo>
                  <a:pt x="0" y="3118414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-153" t="0" r="-153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1023561" y="5634358"/>
            <a:ext cx="4820253" cy="21942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583"/>
              </a:lnSpc>
              <a:spcBef>
                <a:spcPct val="0"/>
              </a:spcBef>
            </a:pPr>
          </a:p>
          <a:p>
            <a:pPr algn="just">
              <a:lnSpc>
                <a:spcPts val="2583"/>
              </a:lnSpc>
              <a:spcBef>
                <a:spcPct val="0"/>
              </a:spcBef>
            </a:pPr>
            <a:r>
              <a:rPr lang="en-US" b="true" sz="1845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วันที่ 4/2/68 เวลา 08:00น.</a:t>
            </a:r>
          </a:p>
          <a:p>
            <a:pPr algn="just">
              <a:lnSpc>
                <a:spcPts val="2583"/>
              </a:lnSpc>
              <a:spcBef>
                <a:spcPct val="0"/>
              </a:spcBef>
            </a:pPr>
            <a:r>
              <a:rPr lang="en-US" b="true" sz="1845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พ.ต.ท.สมพงษ์ เชื้อเชิง</a:t>
            </a:r>
          </a:p>
          <a:p>
            <a:pPr algn="just">
              <a:lnSpc>
                <a:spcPts val="2583"/>
              </a:lnSpc>
              <a:spcBef>
                <a:spcPct val="0"/>
              </a:spcBef>
            </a:pPr>
            <a:r>
              <a:rPr lang="en-US" b="true" sz="1845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รอง ผกก.(สอบสวน)สภ.นาดี</a:t>
            </a:r>
          </a:p>
          <a:p>
            <a:pPr algn="just">
              <a:lnSpc>
                <a:spcPts val="2583"/>
              </a:lnSpc>
              <a:spcBef>
                <a:spcPct val="0"/>
              </a:spcBef>
            </a:pPr>
            <a:r>
              <a:rPr lang="en-US" b="true" sz="1845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ตรวจความพร้อม จุดบริการ one stop service </a:t>
            </a:r>
          </a:p>
          <a:p>
            <a:pPr algn="just">
              <a:lnSpc>
                <a:spcPts val="2583"/>
              </a:lnSpc>
              <a:spcBef>
                <a:spcPct val="0"/>
              </a:spcBef>
            </a:pPr>
            <a:r>
              <a:rPr lang="en-US" b="true" sz="1845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การให้บริการประชาชนบนสถานีตำรวจภูธรนาดี</a:t>
            </a:r>
          </a:p>
          <a:p>
            <a:pPr algn="just">
              <a:lnSpc>
                <a:spcPts val="2583"/>
              </a:lnSpc>
              <a:spcBef>
                <a:spcPct val="0"/>
              </a:spcBef>
            </a:pPr>
          </a:p>
        </p:txBody>
      </p:sp>
      <p:sp>
        <p:nvSpPr>
          <p:cNvPr name="TextBox 22" id="22"/>
          <p:cNvSpPr txBox="true"/>
          <p:nvPr/>
        </p:nvSpPr>
        <p:spPr>
          <a:xfrm rot="0">
            <a:off x="589436" y="1391239"/>
            <a:ext cx="6214564" cy="753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49"/>
              </a:lnSpc>
            </a:pPr>
            <a:r>
              <a:rPr lang="en-US" sz="4392" b="true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จุด One stop service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75505" y="429157"/>
            <a:ext cx="7008989" cy="9833686"/>
            <a:chOff x="0" y="0"/>
            <a:chExt cx="3552493" cy="49841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552493" cy="4984185"/>
            </a:xfrm>
            <a:custGeom>
              <a:avLst/>
              <a:gdLst/>
              <a:ahLst/>
              <a:cxnLst/>
              <a:rect r="r" b="b" t="t" l="l"/>
              <a:pathLst>
                <a:path h="4984185" w="3552493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2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15317" y="-832070"/>
            <a:ext cx="3115660" cy="2810981"/>
            <a:chOff x="0" y="0"/>
            <a:chExt cx="4154213" cy="3747975"/>
          </a:xfrm>
        </p:grpSpPr>
        <p:sp>
          <p:nvSpPr>
            <p:cNvPr name="Freeform 6" id="6"/>
            <p:cNvSpPr/>
            <p:nvPr/>
          </p:nvSpPr>
          <p:spPr>
            <a:xfrm flipH="false" flipV="true" rot="0">
              <a:off x="0" y="1109427"/>
              <a:ext cx="2638548" cy="2638548"/>
            </a:xfrm>
            <a:custGeom>
              <a:avLst/>
              <a:gdLst/>
              <a:ahLst/>
              <a:cxnLst/>
              <a:rect r="r" b="b" t="t" l="l"/>
              <a:pathLst>
                <a:path h="2638548" w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r="r" b="b" t="t" l="l"/>
              <a:pathLst>
                <a:path h="1454786" w="2867857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4479922" y="7752240"/>
            <a:ext cx="3606325" cy="3515804"/>
            <a:chOff x="0" y="0"/>
            <a:chExt cx="4808434" cy="4687738"/>
          </a:xfrm>
        </p:grpSpPr>
        <p:sp>
          <p:nvSpPr>
            <p:cNvPr name="Freeform 9" id="9"/>
            <p:cNvSpPr/>
            <p:nvPr/>
          </p:nvSpPr>
          <p:spPr>
            <a:xfrm flipH="true" flipV="false" rot="0">
              <a:off x="1211255" y="1000982"/>
              <a:ext cx="2932893" cy="2932893"/>
            </a:xfrm>
            <a:custGeom>
              <a:avLst/>
              <a:gdLst/>
              <a:ahLst/>
              <a:cxnLst/>
              <a:rect r="r" b="b" t="t" l="l"/>
              <a:pathLst>
                <a:path h="2932893" w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r="r" b="b" t="t" l="l"/>
              <a:pathLst>
                <a:path h="1026311" w="2433065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r="r" b="b" t="t" l="l"/>
              <a:pathLst>
                <a:path h="1124735" w="2249469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90094" y="9620381"/>
            <a:ext cx="2705380" cy="927726"/>
            <a:chOff x="0" y="0"/>
            <a:chExt cx="3607174" cy="123696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01370" cy="1236967"/>
            </a:xfrm>
            <a:custGeom>
              <a:avLst/>
              <a:gdLst/>
              <a:ahLst/>
              <a:cxnLst/>
              <a:rect r="r" b="b" t="t" l="l"/>
              <a:pathLst>
                <a:path h="1236967" w="301370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396437" y="959623"/>
              <a:ext cx="897289" cy="277344"/>
            </a:xfrm>
            <a:custGeom>
              <a:avLst/>
              <a:gdLst/>
              <a:ahLst/>
              <a:cxnLst/>
              <a:rect r="r" b="b" t="t" l="l"/>
              <a:pathLst>
                <a:path h="277344" w="897289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428582" y="1141902"/>
              <a:ext cx="2178591" cy="95066"/>
            </a:xfrm>
            <a:custGeom>
              <a:avLst/>
              <a:gdLst/>
              <a:ahLst/>
              <a:cxnLst/>
              <a:rect r="r" b="b" t="t" l="l"/>
              <a:pathLst>
                <a:path h="95066" w="2178591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4556372" y="122051"/>
            <a:ext cx="2861171" cy="997576"/>
            <a:chOff x="0" y="0"/>
            <a:chExt cx="3814895" cy="133010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3490833" y="0"/>
              <a:ext cx="324061" cy="1330102"/>
            </a:xfrm>
            <a:custGeom>
              <a:avLst/>
              <a:gdLst/>
              <a:ahLst/>
              <a:cxnLst/>
              <a:rect r="r" b="b" t="t" l="l"/>
              <a:pathLst>
                <a:path h="1330102" w="324061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true" flipV="false" rot="0">
              <a:off x="2461704" y="0"/>
              <a:ext cx="964848" cy="298226"/>
            </a:xfrm>
            <a:custGeom>
              <a:avLst/>
              <a:gdLst/>
              <a:ahLst/>
              <a:cxnLst/>
              <a:rect r="r" b="b" t="t" l="l"/>
              <a:pathLst>
                <a:path h="298226" w="964848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84240"/>
              <a:ext cx="2342624" cy="102224"/>
            </a:xfrm>
            <a:custGeom>
              <a:avLst/>
              <a:gdLst/>
              <a:ahLst/>
              <a:cxnLst/>
              <a:rect r="r" b="b" t="t" l="l"/>
              <a:pathLst>
                <a:path h="102224" w="23426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1542784" y="2344494"/>
            <a:ext cx="4671780" cy="3118413"/>
          </a:xfrm>
          <a:custGeom>
            <a:avLst/>
            <a:gdLst/>
            <a:ahLst/>
            <a:cxnLst/>
            <a:rect r="r" b="b" t="t" l="l"/>
            <a:pathLst>
              <a:path h="3118413" w="4671780">
                <a:moveTo>
                  <a:pt x="0" y="0"/>
                </a:moveTo>
                <a:lnTo>
                  <a:pt x="4671780" y="0"/>
                </a:lnTo>
                <a:lnTo>
                  <a:pt x="4671780" y="3118414"/>
                </a:lnTo>
                <a:lnTo>
                  <a:pt x="0" y="3118414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-153" t="0" r="-153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1023561" y="5634358"/>
            <a:ext cx="5375736" cy="21942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583"/>
              </a:lnSpc>
              <a:spcBef>
                <a:spcPct val="0"/>
              </a:spcBef>
            </a:pPr>
          </a:p>
          <a:p>
            <a:pPr algn="just">
              <a:lnSpc>
                <a:spcPts val="2583"/>
              </a:lnSpc>
              <a:spcBef>
                <a:spcPct val="0"/>
              </a:spcBef>
            </a:pPr>
            <a:r>
              <a:rPr lang="en-US" b="true" sz="1845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วันที่ 1/1/68 เวลา 08:00น.</a:t>
            </a:r>
          </a:p>
          <a:p>
            <a:pPr algn="just">
              <a:lnSpc>
                <a:spcPts val="2583"/>
              </a:lnSpc>
              <a:spcBef>
                <a:spcPct val="0"/>
              </a:spcBef>
            </a:pPr>
            <a:r>
              <a:rPr lang="en-US" b="true" sz="1845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พ.ต.ท.สมพงษ์ เชื้อเชิง</a:t>
            </a:r>
          </a:p>
          <a:p>
            <a:pPr algn="just">
              <a:lnSpc>
                <a:spcPts val="2583"/>
              </a:lnSpc>
              <a:spcBef>
                <a:spcPct val="0"/>
              </a:spcBef>
            </a:pPr>
            <a:r>
              <a:rPr lang="en-US" b="true" sz="1845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รอง ผกก.(สอบสวน)สภ.นาดี</a:t>
            </a:r>
          </a:p>
          <a:p>
            <a:pPr algn="just">
              <a:lnSpc>
                <a:spcPts val="2583"/>
              </a:lnSpc>
              <a:spcBef>
                <a:spcPct val="0"/>
              </a:spcBef>
            </a:pPr>
            <a:r>
              <a:rPr lang="en-US" b="true" sz="1845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ตรวจเยี่ยมอาสาทนายความประจำสถานีตำรวจภูธรนาดี</a:t>
            </a:r>
          </a:p>
          <a:p>
            <a:pPr algn="just">
              <a:lnSpc>
                <a:spcPts val="2583"/>
              </a:lnSpc>
              <a:spcBef>
                <a:spcPct val="0"/>
              </a:spcBef>
            </a:pPr>
            <a:r>
              <a:rPr lang="en-US" b="true" sz="1845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จุดบริการ one stop service บนสถานีตำรวจภูธรนาดี</a:t>
            </a:r>
          </a:p>
          <a:p>
            <a:pPr algn="just">
              <a:lnSpc>
                <a:spcPts val="2583"/>
              </a:lnSpc>
              <a:spcBef>
                <a:spcPct val="0"/>
              </a:spcBef>
            </a:pPr>
          </a:p>
        </p:txBody>
      </p:sp>
      <p:sp>
        <p:nvSpPr>
          <p:cNvPr name="TextBox 22" id="22"/>
          <p:cNvSpPr txBox="true"/>
          <p:nvPr/>
        </p:nvSpPr>
        <p:spPr>
          <a:xfrm rot="0">
            <a:off x="589436" y="1391239"/>
            <a:ext cx="6214564" cy="753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49"/>
              </a:lnSpc>
            </a:pPr>
            <a:r>
              <a:rPr lang="en-US" sz="4392" b="true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จุด One stop service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75505" y="429157"/>
            <a:ext cx="7008989" cy="9833686"/>
            <a:chOff x="0" y="0"/>
            <a:chExt cx="3552493" cy="49841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552493" cy="4984185"/>
            </a:xfrm>
            <a:custGeom>
              <a:avLst/>
              <a:gdLst/>
              <a:ahLst/>
              <a:cxnLst/>
              <a:rect r="r" b="b" t="t" l="l"/>
              <a:pathLst>
                <a:path h="4984185" w="3552493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2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15317" y="-832070"/>
            <a:ext cx="3115660" cy="2810981"/>
            <a:chOff x="0" y="0"/>
            <a:chExt cx="4154213" cy="3747975"/>
          </a:xfrm>
        </p:grpSpPr>
        <p:sp>
          <p:nvSpPr>
            <p:cNvPr name="Freeform 6" id="6"/>
            <p:cNvSpPr/>
            <p:nvPr/>
          </p:nvSpPr>
          <p:spPr>
            <a:xfrm flipH="false" flipV="true" rot="0">
              <a:off x="0" y="1109427"/>
              <a:ext cx="2638548" cy="2638548"/>
            </a:xfrm>
            <a:custGeom>
              <a:avLst/>
              <a:gdLst/>
              <a:ahLst/>
              <a:cxnLst/>
              <a:rect r="r" b="b" t="t" l="l"/>
              <a:pathLst>
                <a:path h="2638548" w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r="r" b="b" t="t" l="l"/>
              <a:pathLst>
                <a:path h="1454786" w="2867857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4479922" y="7752240"/>
            <a:ext cx="3606325" cy="3515804"/>
            <a:chOff x="0" y="0"/>
            <a:chExt cx="4808434" cy="4687738"/>
          </a:xfrm>
        </p:grpSpPr>
        <p:sp>
          <p:nvSpPr>
            <p:cNvPr name="Freeform 9" id="9"/>
            <p:cNvSpPr/>
            <p:nvPr/>
          </p:nvSpPr>
          <p:spPr>
            <a:xfrm flipH="true" flipV="false" rot="0">
              <a:off x="1211255" y="1000982"/>
              <a:ext cx="2932893" cy="2932893"/>
            </a:xfrm>
            <a:custGeom>
              <a:avLst/>
              <a:gdLst/>
              <a:ahLst/>
              <a:cxnLst/>
              <a:rect r="r" b="b" t="t" l="l"/>
              <a:pathLst>
                <a:path h="2932893" w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r="r" b="b" t="t" l="l"/>
              <a:pathLst>
                <a:path h="1026311" w="2433065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r="r" b="b" t="t" l="l"/>
              <a:pathLst>
                <a:path h="1124735" w="2249469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90094" y="9620381"/>
            <a:ext cx="2705380" cy="927726"/>
            <a:chOff x="0" y="0"/>
            <a:chExt cx="3607174" cy="123696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01370" cy="1236967"/>
            </a:xfrm>
            <a:custGeom>
              <a:avLst/>
              <a:gdLst/>
              <a:ahLst/>
              <a:cxnLst/>
              <a:rect r="r" b="b" t="t" l="l"/>
              <a:pathLst>
                <a:path h="1236967" w="301370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396437" y="959623"/>
              <a:ext cx="897289" cy="277344"/>
            </a:xfrm>
            <a:custGeom>
              <a:avLst/>
              <a:gdLst/>
              <a:ahLst/>
              <a:cxnLst/>
              <a:rect r="r" b="b" t="t" l="l"/>
              <a:pathLst>
                <a:path h="277344" w="897289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428582" y="1141902"/>
              <a:ext cx="2178591" cy="95066"/>
            </a:xfrm>
            <a:custGeom>
              <a:avLst/>
              <a:gdLst/>
              <a:ahLst/>
              <a:cxnLst/>
              <a:rect r="r" b="b" t="t" l="l"/>
              <a:pathLst>
                <a:path h="95066" w="2178591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4556372" y="122051"/>
            <a:ext cx="2861171" cy="997576"/>
            <a:chOff x="0" y="0"/>
            <a:chExt cx="3814895" cy="133010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3490833" y="0"/>
              <a:ext cx="324061" cy="1330102"/>
            </a:xfrm>
            <a:custGeom>
              <a:avLst/>
              <a:gdLst/>
              <a:ahLst/>
              <a:cxnLst/>
              <a:rect r="r" b="b" t="t" l="l"/>
              <a:pathLst>
                <a:path h="1330102" w="324061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true" flipV="false" rot="0">
              <a:off x="2461704" y="0"/>
              <a:ext cx="964848" cy="298226"/>
            </a:xfrm>
            <a:custGeom>
              <a:avLst/>
              <a:gdLst/>
              <a:ahLst/>
              <a:cxnLst/>
              <a:rect r="r" b="b" t="t" l="l"/>
              <a:pathLst>
                <a:path h="298226" w="964848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84240"/>
              <a:ext cx="2342624" cy="102224"/>
            </a:xfrm>
            <a:custGeom>
              <a:avLst/>
              <a:gdLst/>
              <a:ahLst/>
              <a:cxnLst/>
              <a:rect r="r" b="b" t="t" l="l"/>
              <a:pathLst>
                <a:path h="102224" w="23426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1542784" y="2344494"/>
            <a:ext cx="4671780" cy="3118413"/>
          </a:xfrm>
          <a:custGeom>
            <a:avLst/>
            <a:gdLst/>
            <a:ahLst/>
            <a:cxnLst/>
            <a:rect r="r" b="b" t="t" l="l"/>
            <a:pathLst>
              <a:path h="3118413" w="4671780">
                <a:moveTo>
                  <a:pt x="0" y="0"/>
                </a:moveTo>
                <a:lnTo>
                  <a:pt x="4671780" y="0"/>
                </a:lnTo>
                <a:lnTo>
                  <a:pt x="4671780" y="3118414"/>
                </a:lnTo>
                <a:lnTo>
                  <a:pt x="0" y="3118414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-153" t="0" r="-153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864066" y="5890440"/>
            <a:ext cx="5665305" cy="12460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583"/>
              </a:lnSpc>
              <a:spcBef>
                <a:spcPct val="0"/>
              </a:spcBef>
            </a:pPr>
          </a:p>
          <a:p>
            <a:pPr algn="just">
              <a:lnSpc>
                <a:spcPts val="2583"/>
              </a:lnSpc>
              <a:spcBef>
                <a:spcPct val="0"/>
              </a:spcBef>
            </a:pPr>
            <a:r>
              <a:rPr lang="en-US" b="true" sz="1845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สถานีตำรวจภูธรนาดี จัดให้การเจ้าหน้าที่ประชาสัมพันธ์ตรง</a:t>
            </a:r>
          </a:p>
          <a:p>
            <a:pPr algn="just">
              <a:lnSpc>
                <a:spcPts val="2583"/>
              </a:lnSpc>
              <a:spcBef>
                <a:spcPct val="0"/>
              </a:spcBef>
            </a:pPr>
            <a:r>
              <a:rPr lang="en-US" b="true" sz="1845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จุดบริการ one stop service บนสถานีตำรวจภูธรนาดี</a:t>
            </a:r>
          </a:p>
          <a:p>
            <a:pPr algn="just">
              <a:lnSpc>
                <a:spcPts val="2583"/>
              </a:lnSpc>
              <a:spcBef>
                <a:spcPct val="0"/>
              </a:spcBef>
            </a:pPr>
          </a:p>
        </p:txBody>
      </p:sp>
      <p:sp>
        <p:nvSpPr>
          <p:cNvPr name="TextBox 22" id="22"/>
          <p:cNvSpPr txBox="true"/>
          <p:nvPr/>
        </p:nvSpPr>
        <p:spPr>
          <a:xfrm rot="0">
            <a:off x="589436" y="1391239"/>
            <a:ext cx="6214564" cy="753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49"/>
              </a:lnSpc>
            </a:pPr>
            <a:r>
              <a:rPr lang="en-US" sz="4392" b="true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จุด One stop service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75505" y="429157"/>
            <a:ext cx="7008989" cy="9833686"/>
            <a:chOff x="0" y="0"/>
            <a:chExt cx="3552493" cy="49841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552493" cy="4984185"/>
            </a:xfrm>
            <a:custGeom>
              <a:avLst/>
              <a:gdLst/>
              <a:ahLst/>
              <a:cxnLst/>
              <a:rect r="r" b="b" t="t" l="l"/>
              <a:pathLst>
                <a:path h="4984185" w="3552493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2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15317" y="-832070"/>
            <a:ext cx="3115660" cy="2810981"/>
            <a:chOff x="0" y="0"/>
            <a:chExt cx="4154213" cy="3747975"/>
          </a:xfrm>
        </p:grpSpPr>
        <p:sp>
          <p:nvSpPr>
            <p:cNvPr name="Freeform 6" id="6"/>
            <p:cNvSpPr/>
            <p:nvPr/>
          </p:nvSpPr>
          <p:spPr>
            <a:xfrm flipH="false" flipV="true" rot="0">
              <a:off x="0" y="1109427"/>
              <a:ext cx="2638548" cy="2638548"/>
            </a:xfrm>
            <a:custGeom>
              <a:avLst/>
              <a:gdLst/>
              <a:ahLst/>
              <a:cxnLst/>
              <a:rect r="r" b="b" t="t" l="l"/>
              <a:pathLst>
                <a:path h="2638548" w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r="r" b="b" t="t" l="l"/>
              <a:pathLst>
                <a:path h="1454786" w="2867857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4479922" y="7752240"/>
            <a:ext cx="3606325" cy="3515804"/>
            <a:chOff x="0" y="0"/>
            <a:chExt cx="4808434" cy="4687738"/>
          </a:xfrm>
        </p:grpSpPr>
        <p:sp>
          <p:nvSpPr>
            <p:cNvPr name="Freeform 9" id="9"/>
            <p:cNvSpPr/>
            <p:nvPr/>
          </p:nvSpPr>
          <p:spPr>
            <a:xfrm flipH="true" flipV="false" rot="0">
              <a:off x="1211255" y="1000982"/>
              <a:ext cx="2932893" cy="2932893"/>
            </a:xfrm>
            <a:custGeom>
              <a:avLst/>
              <a:gdLst/>
              <a:ahLst/>
              <a:cxnLst/>
              <a:rect r="r" b="b" t="t" l="l"/>
              <a:pathLst>
                <a:path h="2932893" w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r="r" b="b" t="t" l="l"/>
              <a:pathLst>
                <a:path h="1026311" w="2433065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r="r" b="b" t="t" l="l"/>
              <a:pathLst>
                <a:path h="1124735" w="2249469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90094" y="9620381"/>
            <a:ext cx="2705380" cy="927726"/>
            <a:chOff x="0" y="0"/>
            <a:chExt cx="3607174" cy="123696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01370" cy="1236967"/>
            </a:xfrm>
            <a:custGeom>
              <a:avLst/>
              <a:gdLst/>
              <a:ahLst/>
              <a:cxnLst/>
              <a:rect r="r" b="b" t="t" l="l"/>
              <a:pathLst>
                <a:path h="1236967" w="301370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396437" y="959623"/>
              <a:ext cx="897289" cy="277344"/>
            </a:xfrm>
            <a:custGeom>
              <a:avLst/>
              <a:gdLst/>
              <a:ahLst/>
              <a:cxnLst/>
              <a:rect r="r" b="b" t="t" l="l"/>
              <a:pathLst>
                <a:path h="277344" w="897289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428582" y="1141902"/>
              <a:ext cx="2178591" cy="95066"/>
            </a:xfrm>
            <a:custGeom>
              <a:avLst/>
              <a:gdLst/>
              <a:ahLst/>
              <a:cxnLst/>
              <a:rect r="r" b="b" t="t" l="l"/>
              <a:pathLst>
                <a:path h="95066" w="2178591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4556372" y="122051"/>
            <a:ext cx="2861171" cy="997576"/>
            <a:chOff x="0" y="0"/>
            <a:chExt cx="3814895" cy="133010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3490833" y="0"/>
              <a:ext cx="324061" cy="1330102"/>
            </a:xfrm>
            <a:custGeom>
              <a:avLst/>
              <a:gdLst/>
              <a:ahLst/>
              <a:cxnLst/>
              <a:rect r="r" b="b" t="t" l="l"/>
              <a:pathLst>
                <a:path h="1330102" w="324061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true" flipV="false" rot="0">
              <a:off x="2461704" y="0"/>
              <a:ext cx="964848" cy="298226"/>
            </a:xfrm>
            <a:custGeom>
              <a:avLst/>
              <a:gdLst/>
              <a:ahLst/>
              <a:cxnLst/>
              <a:rect r="r" b="b" t="t" l="l"/>
              <a:pathLst>
                <a:path h="298226" w="964848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84240"/>
              <a:ext cx="2342624" cy="102224"/>
            </a:xfrm>
            <a:custGeom>
              <a:avLst/>
              <a:gdLst/>
              <a:ahLst/>
              <a:cxnLst/>
              <a:rect r="r" b="b" t="t" l="l"/>
              <a:pathLst>
                <a:path h="102224" w="23426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589436" y="2389756"/>
            <a:ext cx="3007596" cy="2007570"/>
          </a:xfrm>
          <a:custGeom>
            <a:avLst/>
            <a:gdLst/>
            <a:ahLst/>
            <a:cxnLst/>
            <a:rect r="r" b="b" t="t" l="l"/>
            <a:pathLst>
              <a:path h="2007570" w="3007596">
                <a:moveTo>
                  <a:pt x="0" y="0"/>
                </a:moveTo>
                <a:lnTo>
                  <a:pt x="3007596" y="0"/>
                </a:lnTo>
                <a:lnTo>
                  <a:pt x="3007596" y="2007571"/>
                </a:lnTo>
                <a:lnTo>
                  <a:pt x="0" y="2007571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-153" t="0" r="-153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764379" y="7347782"/>
            <a:ext cx="5375736" cy="12460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583"/>
              </a:lnSpc>
              <a:spcBef>
                <a:spcPct val="0"/>
              </a:spcBef>
            </a:pPr>
          </a:p>
          <a:p>
            <a:pPr algn="just">
              <a:lnSpc>
                <a:spcPts val="2583"/>
              </a:lnSpc>
              <a:spcBef>
                <a:spcPct val="0"/>
              </a:spcBef>
            </a:pPr>
            <a:r>
              <a:rPr lang="en-US" b="true" sz="1845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สถานีตำรวจภูธรนาดี จัดทำป้ายแนะนำการให้บริการจรง</a:t>
            </a:r>
          </a:p>
          <a:p>
            <a:pPr algn="just">
              <a:lnSpc>
                <a:spcPts val="2583"/>
              </a:lnSpc>
              <a:spcBef>
                <a:spcPct val="0"/>
              </a:spcBef>
            </a:pPr>
            <a:r>
              <a:rPr lang="en-US" b="true" sz="1845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จุดบริการ one stop service บนสถานีตำรวจภูธรนาดี</a:t>
            </a:r>
          </a:p>
          <a:p>
            <a:pPr algn="just">
              <a:lnSpc>
                <a:spcPts val="2583"/>
              </a:lnSpc>
              <a:spcBef>
                <a:spcPct val="0"/>
              </a:spcBef>
            </a:pPr>
          </a:p>
        </p:txBody>
      </p:sp>
      <p:sp>
        <p:nvSpPr>
          <p:cNvPr name="TextBox 22" id="22"/>
          <p:cNvSpPr txBox="true"/>
          <p:nvPr/>
        </p:nvSpPr>
        <p:spPr>
          <a:xfrm rot="0">
            <a:off x="589436" y="1391239"/>
            <a:ext cx="6214564" cy="753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49"/>
              </a:lnSpc>
            </a:pPr>
            <a:r>
              <a:rPr lang="en-US" sz="4392" b="true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จุด One stop service</a:t>
            </a:r>
          </a:p>
        </p:txBody>
      </p:sp>
      <p:sp>
        <p:nvSpPr>
          <p:cNvPr name="Freeform 23" id="23"/>
          <p:cNvSpPr/>
          <p:nvPr/>
        </p:nvSpPr>
        <p:spPr>
          <a:xfrm flipH="false" flipV="false" rot="0">
            <a:off x="3796404" y="2389756"/>
            <a:ext cx="3007596" cy="2007570"/>
          </a:xfrm>
          <a:custGeom>
            <a:avLst/>
            <a:gdLst/>
            <a:ahLst/>
            <a:cxnLst/>
            <a:rect r="r" b="b" t="t" l="l"/>
            <a:pathLst>
              <a:path h="2007570" w="3007596">
                <a:moveTo>
                  <a:pt x="0" y="0"/>
                </a:moveTo>
                <a:lnTo>
                  <a:pt x="3007596" y="0"/>
                </a:lnTo>
                <a:lnTo>
                  <a:pt x="3007596" y="2007571"/>
                </a:lnTo>
                <a:lnTo>
                  <a:pt x="0" y="2007571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0" t="-62564" r="0" b="-62564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2093234" y="4970823"/>
            <a:ext cx="3007596" cy="2007570"/>
          </a:xfrm>
          <a:custGeom>
            <a:avLst/>
            <a:gdLst/>
            <a:ahLst/>
            <a:cxnLst/>
            <a:rect r="r" b="b" t="t" l="l"/>
            <a:pathLst>
              <a:path h="2007570" w="3007596">
                <a:moveTo>
                  <a:pt x="0" y="0"/>
                </a:moveTo>
                <a:lnTo>
                  <a:pt x="3007596" y="0"/>
                </a:lnTo>
                <a:lnTo>
                  <a:pt x="3007596" y="2007570"/>
                </a:lnTo>
                <a:lnTo>
                  <a:pt x="0" y="2007570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-153" t="0" r="-153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75505" y="429157"/>
            <a:ext cx="7008989" cy="9833686"/>
            <a:chOff x="0" y="0"/>
            <a:chExt cx="3552493" cy="49841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552493" cy="4984185"/>
            </a:xfrm>
            <a:custGeom>
              <a:avLst/>
              <a:gdLst/>
              <a:ahLst/>
              <a:cxnLst/>
              <a:rect r="r" b="b" t="t" l="l"/>
              <a:pathLst>
                <a:path h="4984185" w="3552493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2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15317" y="-832070"/>
            <a:ext cx="3115660" cy="2810981"/>
            <a:chOff x="0" y="0"/>
            <a:chExt cx="4154213" cy="3747975"/>
          </a:xfrm>
        </p:grpSpPr>
        <p:sp>
          <p:nvSpPr>
            <p:cNvPr name="Freeform 6" id="6"/>
            <p:cNvSpPr/>
            <p:nvPr/>
          </p:nvSpPr>
          <p:spPr>
            <a:xfrm flipH="false" flipV="true" rot="0">
              <a:off x="0" y="1109427"/>
              <a:ext cx="2638548" cy="2638548"/>
            </a:xfrm>
            <a:custGeom>
              <a:avLst/>
              <a:gdLst/>
              <a:ahLst/>
              <a:cxnLst/>
              <a:rect r="r" b="b" t="t" l="l"/>
              <a:pathLst>
                <a:path h="2638548" w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r="r" b="b" t="t" l="l"/>
              <a:pathLst>
                <a:path h="1454786" w="2867857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4479922" y="7752240"/>
            <a:ext cx="3606325" cy="3515804"/>
            <a:chOff x="0" y="0"/>
            <a:chExt cx="4808434" cy="4687738"/>
          </a:xfrm>
        </p:grpSpPr>
        <p:sp>
          <p:nvSpPr>
            <p:cNvPr name="Freeform 9" id="9"/>
            <p:cNvSpPr/>
            <p:nvPr/>
          </p:nvSpPr>
          <p:spPr>
            <a:xfrm flipH="true" flipV="false" rot="0">
              <a:off x="1211255" y="1000982"/>
              <a:ext cx="2932893" cy="2932893"/>
            </a:xfrm>
            <a:custGeom>
              <a:avLst/>
              <a:gdLst/>
              <a:ahLst/>
              <a:cxnLst/>
              <a:rect r="r" b="b" t="t" l="l"/>
              <a:pathLst>
                <a:path h="2932893" w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r="r" b="b" t="t" l="l"/>
              <a:pathLst>
                <a:path h="1026311" w="2433065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r="r" b="b" t="t" l="l"/>
              <a:pathLst>
                <a:path h="1124735" w="2249469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90094" y="9620381"/>
            <a:ext cx="2705380" cy="927726"/>
            <a:chOff x="0" y="0"/>
            <a:chExt cx="3607174" cy="123696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01370" cy="1236967"/>
            </a:xfrm>
            <a:custGeom>
              <a:avLst/>
              <a:gdLst/>
              <a:ahLst/>
              <a:cxnLst/>
              <a:rect r="r" b="b" t="t" l="l"/>
              <a:pathLst>
                <a:path h="1236967" w="301370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396437" y="959623"/>
              <a:ext cx="897289" cy="277344"/>
            </a:xfrm>
            <a:custGeom>
              <a:avLst/>
              <a:gdLst/>
              <a:ahLst/>
              <a:cxnLst/>
              <a:rect r="r" b="b" t="t" l="l"/>
              <a:pathLst>
                <a:path h="277344" w="897289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428582" y="1141902"/>
              <a:ext cx="2178591" cy="95066"/>
            </a:xfrm>
            <a:custGeom>
              <a:avLst/>
              <a:gdLst/>
              <a:ahLst/>
              <a:cxnLst/>
              <a:rect r="r" b="b" t="t" l="l"/>
              <a:pathLst>
                <a:path h="95066" w="2178591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4556372" y="122051"/>
            <a:ext cx="2861171" cy="997576"/>
            <a:chOff x="0" y="0"/>
            <a:chExt cx="3814895" cy="133010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3490833" y="0"/>
              <a:ext cx="324061" cy="1330102"/>
            </a:xfrm>
            <a:custGeom>
              <a:avLst/>
              <a:gdLst/>
              <a:ahLst/>
              <a:cxnLst/>
              <a:rect r="r" b="b" t="t" l="l"/>
              <a:pathLst>
                <a:path h="1330102" w="324061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true" flipV="false" rot="0">
              <a:off x="2461704" y="0"/>
              <a:ext cx="964848" cy="298226"/>
            </a:xfrm>
            <a:custGeom>
              <a:avLst/>
              <a:gdLst/>
              <a:ahLst/>
              <a:cxnLst/>
              <a:rect r="r" b="b" t="t" l="l"/>
              <a:pathLst>
                <a:path h="298226" w="964848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84240"/>
              <a:ext cx="2342624" cy="102224"/>
            </a:xfrm>
            <a:custGeom>
              <a:avLst/>
              <a:gdLst/>
              <a:ahLst/>
              <a:cxnLst/>
              <a:rect r="r" b="b" t="t" l="l"/>
              <a:pathLst>
                <a:path h="102224" w="23426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589436" y="2389756"/>
            <a:ext cx="3007596" cy="2007570"/>
          </a:xfrm>
          <a:custGeom>
            <a:avLst/>
            <a:gdLst/>
            <a:ahLst/>
            <a:cxnLst/>
            <a:rect r="r" b="b" t="t" l="l"/>
            <a:pathLst>
              <a:path h="2007570" w="3007596">
                <a:moveTo>
                  <a:pt x="0" y="0"/>
                </a:moveTo>
                <a:lnTo>
                  <a:pt x="3007596" y="0"/>
                </a:lnTo>
                <a:lnTo>
                  <a:pt x="3007596" y="2007571"/>
                </a:lnTo>
                <a:lnTo>
                  <a:pt x="0" y="2007571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-153" t="0" r="-153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907349" y="4730702"/>
            <a:ext cx="5375736" cy="1562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583"/>
              </a:lnSpc>
              <a:spcBef>
                <a:spcPct val="0"/>
              </a:spcBef>
            </a:pPr>
          </a:p>
          <a:p>
            <a:pPr algn="just">
              <a:lnSpc>
                <a:spcPts val="2583"/>
              </a:lnSpc>
              <a:spcBef>
                <a:spcPct val="0"/>
              </a:spcBef>
            </a:pPr>
            <a:r>
              <a:rPr lang="en-US" b="true" sz="1845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สถานีตำรวจภูธรนาดี จัดทำป้าย No gift policy และ</a:t>
            </a:r>
          </a:p>
          <a:p>
            <a:pPr algn="just">
              <a:lnSpc>
                <a:spcPts val="2583"/>
              </a:lnSpc>
              <a:spcBef>
                <a:spcPct val="0"/>
              </a:spcBef>
            </a:pPr>
            <a:r>
              <a:rPr lang="en-US" b="true" sz="1845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ช่องทางการร้องเรียนผ่านระบบ Jcoms ตรง</a:t>
            </a:r>
          </a:p>
          <a:p>
            <a:pPr algn="just">
              <a:lnSpc>
                <a:spcPts val="2583"/>
              </a:lnSpc>
              <a:spcBef>
                <a:spcPct val="0"/>
              </a:spcBef>
            </a:pPr>
            <a:r>
              <a:rPr lang="en-US" b="true" sz="1845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จุดบริการ one stop service บนสถานีตำรวจภูธรนาดี</a:t>
            </a:r>
          </a:p>
          <a:p>
            <a:pPr algn="just">
              <a:lnSpc>
                <a:spcPts val="2583"/>
              </a:lnSpc>
              <a:spcBef>
                <a:spcPct val="0"/>
              </a:spcBef>
            </a:pPr>
          </a:p>
        </p:txBody>
      </p:sp>
      <p:sp>
        <p:nvSpPr>
          <p:cNvPr name="TextBox 22" id="22"/>
          <p:cNvSpPr txBox="true"/>
          <p:nvPr/>
        </p:nvSpPr>
        <p:spPr>
          <a:xfrm rot="0">
            <a:off x="589436" y="1391239"/>
            <a:ext cx="6214564" cy="753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49"/>
              </a:lnSpc>
            </a:pPr>
            <a:r>
              <a:rPr lang="en-US" sz="4392" b="true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จุด One stop service</a:t>
            </a:r>
          </a:p>
        </p:txBody>
      </p:sp>
      <p:sp>
        <p:nvSpPr>
          <p:cNvPr name="Freeform 23" id="23"/>
          <p:cNvSpPr/>
          <p:nvPr/>
        </p:nvSpPr>
        <p:spPr>
          <a:xfrm flipH="false" flipV="false" rot="0">
            <a:off x="3796404" y="2389756"/>
            <a:ext cx="3007596" cy="2007570"/>
          </a:xfrm>
          <a:custGeom>
            <a:avLst/>
            <a:gdLst/>
            <a:ahLst/>
            <a:cxnLst/>
            <a:rect r="r" b="b" t="t" l="l"/>
            <a:pathLst>
              <a:path h="2007570" w="3007596">
                <a:moveTo>
                  <a:pt x="0" y="0"/>
                </a:moveTo>
                <a:lnTo>
                  <a:pt x="3007596" y="0"/>
                </a:lnTo>
                <a:lnTo>
                  <a:pt x="3007596" y="2007571"/>
                </a:lnTo>
                <a:lnTo>
                  <a:pt x="0" y="2007571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-153" t="0" r="-153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75505" y="429157"/>
            <a:ext cx="7008989" cy="9833686"/>
            <a:chOff x="0" y="0"/>
            <a:chExt cx="3552493" cy="49841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552493" cy="4984185"/>
            </a:xfrm>
            <a:custGeom>
              <a:avLst/>
              <a:gdLst/>
              <a:ahLst/>
              <a:cxnLst/>
              <a:rect r="r" b="b" t="t" l="l"/>
              <a:pathLst>
                <a:path h="4984185" w="3552493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2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15317" y="-832070"/>
            <a:ext cx="3115660" cy="2810981"/>
            <a:chOff x="0" y="0"/>
            <a:chExt cx="4154213" cy="3747975"/>
          </a:xfrm>
        </p:grpSpPr>
        <p:sp>
          <p:nvSpPr>
            <p:cNvPr name="Freeform 6" id="6"/>
            <p:cNvSpPr/>
            <p:nvPr/>
          </p:nvSpPr>
          <p:spPr>
            <a:xfrm flipH="false" flipV="true" rot="0">
              <a:off x="0" y="1109427"/>
              <a:ext cx="2638548" cy="2638548"/>
            </a:xfrm>
            <a:custGeom>
              <a:avLst/>
              <a:gdLst/>
              <a:ahLst/>
              <a:cxnLst/>
              <a:rect r="r" b="b" t="t" l="l"/>
              <a:pathLst>
                <a:path h="2638548" w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r="r" b="b" t="t" l="l"/>
              <a:pathLst>
                <a:path h="1454786" w="2867857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4479922" y="7752240"/>
            <a:ext cx="3606325" cy="3515804"/>
            <a:chOff x="0" y="0"/>
            <a:chExt cx="4808434" cy="4687738"/>
          </a:xfrm>
        </p:grpSpPr>
        <p:sp>
          <p:nvSpPr>
            <p:cNvPr name="Freeform 9" id="9"/>
            <p:cNvSpPr/>
            <p:nvPr/>
          </p:nvSpPr>
          <p:spPr>
            <a:xfrm flipH="true" flipV="false" rot="0">
              <a:off x="1211255" y="1000982"/>
              <a:ext cx="2932893" cy="2932893"/>
            </a:xfrm>
            <a:custGeom>
              <a:avLst/>
              <a:gdLst/>
              <a:ahLst/>
              <a:cxnLst/>
              <a:rect r="r" b="b" t="t" l="l"/>
              <a:pathLst>
                <a:path h="2932893" w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r="r" b="b" t="t" l="l"/>
              <a:pathLst>
                <a:path h="1026311" w="2433065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r="r" b="b" t="t" l="l"/>
              <a:pathLst>
                <a:path h="1124735" w="2249469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90094" y="9620381"/>
            <a:ext cx="2705380" cy="927726"/>
            <a:chOff x="0" y="0"/>
            <a:chExt cx="3607174" cy="123696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01370" cy="1236967"/>
            </a:xfrm>
            <a:custGeom>
              <a:avLst/>
              <a:gdLst/>
              <a:ahLst/>
              <a:cxnLst/>
              <a:rect r="r" b="b" t="t" l="l"/>
              <a:pathLst>
                <a:path h="1236967" w="301370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396437" y="959623"/>
              <a:ext cx="897289" cy="277344"/>
            </a:xfrm>
            <a:custGeom>
              <a:avLst/>
              <a:gdLst/>
              <a:ahLst/>
              <a:cxnLst/>
              <a:rect r="r" b="b" t="t" l="l"/>
              <a:pathLst>
                <a:path h="277344" w="897289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428582" y="1141902"/>
              <a:ext cx="2178591" cy="95066"/>
            </a:xfrm>
            <a:custGeom>
              <a:avLst/>
              <a:gdLst/>
              <a:ahLst/>
              <a:cxnLst/>
              <a:rect r="r" b="b" t="t" l="l"/>
              <a:pathLst>
                <a:path h="95066" w="2178591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4556372" y="122051"/>
            <a:ext cx="2861171" cy="997576"/>
            <a:chOff x="0" y="0"/>
            <a:chExt cx="3814895" cy="133010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3490833" y="0"/>
              <a:ext cx="324061" cy="1330102"/>
            </a:xfrm>
            <a:custGeom>
              <a:avLst/>
              <a:gdLst/>
              <a:ahLst/>
              <a:cxnLst/>
              <a:rect r="r" b="b" t="t" l="l"/>
              <a:pathLst>
                <a:path h="1330102" w="324061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true" flipV="false" rot="0">
              <a:off x="2461704" y="0"/>
              <a:ext cx="964848" cy="298226"/>
            </a:xfrm>
            <a:custGeom>
              <a:avLst/>
              <a:gdLst/>
              <a:ahLst/>
              <a:cxnLst/>
              <a:rect r="r" b="b" t="t" l="l"/>
              <a:pathLst>
                <a:path h="298226" w="964848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84240"/>
              <a:ext cx="2342624" cy="102224"/>
            </a:xfrm>
            <a:custGeom>
              <a:avLst/>
              <a:gdLst/>
              <a:ahLst/>
              <a:cxnLst/>
              <a:rect r="r" b="b" t="t" l="l"/>
              <a:pathLst>
                <a:path h="102224" w="23426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1632178" y="2433695"/>
            <a:ext cx="3929708" cy="2623080"/>
          </a:xfrm>
          <a:custGeom>
            <a:avLst/>
            <a:gdLst/>
            <a:ahLst/>
            <a:cxnLst/>
            <a:rect r="r" b="b" t="t" l="l"/>
            <a:pathLst>
              <a:path h="2623080" w="3929708">
                <a:moveTo>
                  <a:pt x="0" y="0"/>
                </a:moveTo>
                <a:lnTo>
                  <a:pt x="3929708" y="0"/>
                </a:lnTo>
                <a:lnTo>
                  <a:pt x="3929708" y="2623080"/>
                </a:lnTo>
                <a:lnTo>
                  <a:pt x="0" y="2623080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-153" t="0" r="-153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589436" y="1391239"/>
            <a:ext cx="6214564" cy="753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49"/>
              </a:lnSpc>
            </a:pPr>
            <a:r>
              <a:rPr lang="en-US" sz="4392" b="true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จุด One stop service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86440" y="5317425"/>
            <a:ext cx="5021183" cy="1562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583"/>
              </a:lnSpc>
            </a:pPr>
            <a:r>
              <a:rPr lang="en-US" sz="1845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วันที่ 4  มีนาคม 2568</a:t>
            </a:r>
          </a:p>
          <a:p>
            <a:pPr algn="just">
              <a:lnSpc>
                <a:spcPts val="2583"/>
              </a:lnSpc>
            </a:pPr>
            <a:r>
              <a:rPr lang="en-US" sz="1845" b="true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พ.ต.อ.โสภณ พรามณี</a:t>
            </a:r>
          </a:p>
          <a:p>
            <a:pPr algn="just">
              <a:lnSpc>
                <a:spcPts val="2583"/>
              </a:lnSpc>
            </a:pPr>
            <a:r>
              <a:rPr lang="en-US" sz="1845" b="true">
                <a:solidFill>
                  <a:srgbClr val="000000"/>
                </a:solidFill>
                <a:latin typeface="Prompt Bold"/>
                <a:ea typeface="Prompt Bold"/>
                <a:cs typeface="Prompt Bold"/>
                <a:sym typeface="Prompt Bold"/>
              </a:rPr>
              <a:t>ผกก.สภ.นาดี</a:t>
            </a:r>
          </a:p>
          <a:p>
            <a:pPr algn="just">
              <a:lnSpc>
                <a:spcPts val="2583"/>
              </a:lnSpc>
            </a:pPr>
            <a:r>
              <a:rPr lang="en-US" sz="1845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พ.ต.ท.สมพงษ์ เชื้อเชิง รอง ผกก.(สอบสวน)สภ.นาดี</a:t>
            </a:r>
          </a:p>
          <a:p>
            <a:pPr algn="just">
              <a:lnSpc>
                <a:spcPts val="2583"/>
              </a:lnSpc>
              <a:spcBef>
                <a:spcPct val="0"/>
              </a:spcBef>
            </a:pPr>
            <a:r>
              <a:rPr lang="en-US" sz="1845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ตรวจสอบห้องควบคุม บน สถานีตำรวจภูธรนาดี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A0E6FD">
                <a:alpha val="100000"/>
              </a:srgbClr>
            </a:gs>
            <a:gs pos="50000">
              <a:srgbClr val="1D65C6">
                <a:alpha val="100000"/>
              </a:srgbClr>
            </a:gs>
            <a:gs pos="100000">
              <a:srgbClr val="204F8F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75505" y="429157"/>
            <a:ext cx="7008989" cy="9833686"/>
            <a:chOff x="0" y="0"/>
            <a:chExt cx="3552493" cy="49841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552493" cy="4984185"/>
            </a:xfrm>
            <a:custGeom>
              <a:avLst/>
              <a:gdLst/>
              <a:ahLst/>
              <a:cxnLst/>
              <a:rect r="r" b="b" t="t" l="l"/>
              <a:pathLst>
                <a:path h="4984185" w="3552493">
                  <a:moveTo>
                    <a:pt x="8837" y="0"/>
                  </a:moveTo>
                  <a:lnTo>
                    <a:pt x="3543656" y="0"/>
                  </a:lnTo>
                  <a:cubicBezTo>
                    <a:pt x="3546000" y="0"/>
                    <a:pt x="3548247" y="931"/>
                    <a:pt x="3549905" y="2588"/>
                  </a:cubicBezTo>
                  <a:cubicBezTo>
                    <a:pt x="3551562" y="4245"/>
                    <a:pt x="3552493" y="6493"/>
                    <a:pt x="3552493" y="8837"/>
                  </a:cubicBezTo>
                  <a:lnTo>
                    <a:pt x="3552493" y="4975348"/>
                  </a:lnTo>
                  <a:cubicBezTo>
                    <a:pt x="3552493" y="4977692"/>
                    <a:pt x="3551562" y="4979939"/>
                    <a:pt x="3549905" y="4981597"/>
                  </a:cubicBezTo>
                  <a:cubicBezTo>
                    <a:pt x="3548247" y="4983254"/>
                    <a:pt x="3546000" y="4984185"/>
                    <a:pt x="3543656" y="4984185"/>
                  </a:cubicBezTo>
                  <a:lnTo>
                    <a:pt x="8837" y="4984185"/>
                  </a:lnTo>
                  <a:cubicBezTo>
                    <a:pt x="6493" y="4984185"/>
                    <a:pt x="4245" y="4983254"/>
                    <a:pt x="2588" y="4981597"/>
                  </a:cubicBezTo>
                  <a:cubicBezTo>
                    <a:pt x="931" y="4979939"/>
                    <a:pt x="0" y="4977692"/>
                    <a:pt x="0" y="4975348"/>
                  </a:cubicBezTo>
                  <a:lnTo>
                    <a:pt x="0" y="8837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7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A0E6FD">
                      <a:alpha val="100000"/>
                    </a:srgbClr>
                  </a:gs>
                  <a:gs pos="33333">
                    <a:srgbClr val="1D65C6">
                      <a:alpha val="100000"/>
                    </a:srgbClr>
                  </a:gs>
                  <a:gs pos="66667">
                    <a:srgbClr val="204F8F">
                      <a:alpha val="100000"/>
                    </a:srgbClr>
                  </a:gs>
                  <a:gs pos="100000">
                    <a:srgbClr val="69C1B6">
                      <a:alpha val="100000"/>
                    </a:srgbClr>
                  </a:gs>
                </a:gsLst>
                <a:lin ang="2700000"/>
              </a:gra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3552493" cy="5003235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2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15317" y="-832070"/>
            <a:ext cx="3115660" cy="2810981"/>
            <a:chOff x="0" y="0"/>
            <a:chExt cx="4154213" cy="3747975"/>
          </a:xfrm>
        </p:grpSpPr>
        <p:sp>
          <p:nvSpPr>
            <p:cNvPr name="Freeform 6" id="6"/>
            <p:cNvSpPr/>
            <p:nvPr/>
          </p:nvSpPr>
          <p:spPr>
            <a:xfrm flipH="false" flipV="true" rot="0">
              <a:off x="0" y="1109427"/>
              <a:ext cx="2638548" cy="2638548"/>
            </a:xfrm>
            <a:custGeom>
              <a:avLst/>
              <a:gdLst/>
              <a:ahLst/>
              <a:cxnLst/>
              <a:rect r="r" b="b" t="t" l="l"/>
              <a:pathLst>
                <a:path h="2638548" w="2638548">
                  <a:moveTo>
                    <a:pt x="0" y="2638548"/>
                  </a:moveTo>
                  <a:lnTo>
                    <a:pt x="2638548" y="2638548"/>
                  </a:lnTo>
                  <a:lnTo>
                    <a:pt x="2638548" y="0"/>
                  </a:lnTo>
                  <a:lnTo>
                    <a:pt x="0" y="0"/>
                  </a:lnTo>
                  <a:lnTo>
                    <a:pt x="0" y="2638548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-2783728">
              <a:off x="1204619" y="812606"/>
              <a:ext cx="2867857" cy="1454786"/>
            </a:xfrm>
            <a:custGeom>
              <a:avLst/>
              <a:gdLst/>
              <a:ahLst/>
              <a:cxnLst/>
              <a:rect r="r" b="b" t="t" l="l"/>
              <a:pathLst>
                <a:path h="1454786" w="2867857">
                  <a:moveTo>
                    <a:pt x="0" y="0"/>
                  </a:moveTo>
                  <a:lnTo>
                    <a:pt x="2867857" y="0"/>
                  </a:lnTo>
                  <a:lnTo>
                    <a:pt x="2867857" y="1454785"/>
                  </a:lnTo>
                  <a:lnTo>
                    <a:pt x="0" y="1454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4479922" y="7752240"/>
            <a:ext cx="3606325" cy="3515804"/>
            <a:chOff x="0" y="0"/>
            <a:chExt cx="4808434" cy="4687738"/>
          </a:xfrm>
        </p:grpSpPr>
        <p:sp>
          <p:nvSpPr>
            <p:cNvPr name="Freeform 9" id="9"/>
            <p:cNvSpPr/>
            <p:nvPr/>
          </p:nvSpPr>
          <p:spPr>
            <a:xfrm flipH="true" flipV="false" rot="0">
              <a:off x="1211255" y="1000982"/>
              <a:ext cx="2932893" cy="2932893"/>
            </a:xfrm>
            <a:custGeom>
              <a:avLst/>
              <a:gdLst/>
              <a:ahLst/>
              <a:cxnLst/>
              <a:rect r="r" b="b" t="t" l="l"/>
              <a:pathLst>
                <a:path h="2932893" w="2932893">
                  <a:moveTo>
                    <a:pt x="2932894" y="0"/>
                  </a:moveTo>
                  <a:lnTo>
                    <a:pt x="0" y="0"/>
                  </a:lnTo>
                  <a:lnTo>
                    <a:pt x="0" y="2932893"/>
                  </a:lnTo>
                  <a:lnTo>
                    <a:pt x="2932894" y="2932893"/>
                  </a:lnTo>
                  <a:lnTo>
                    <a:pt x="293289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2779441">
              <a:off x="-5277" y="2940342"/>
              <a:ext cx="2433065" cy="1026311"/>
            </a:xfrm>
            <a:custGeom>
              <a:avLst/>
              <a:gdLst/>
              <a:ahLst/>
              <a:cxnLst/>
              <a:rect r="r" b="b" t="t" l="l"/>
              <a:pathLst>
                <a:path h="1026311" w="2433065">
                  <a:moveTo>
                    <a:pt x="0" y="0"/>
                  </a:moveTo>
                  <a:lnTo>
                    <a:pt x="2433065" y="0"/>
                  </a:lnTo>
                  <a:lnTo>
                    <a:pt x="2433065" y="1026312"/>
                  </a:lnTo>
                  <a:lnTo>
                    <a:pt x="0" y="1026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-2700000">
              <a:off x="2490738" y="630594"/>
              <a:ext cx="2249469" cy="1124735"/>
            </a:xfrm>
            <a:custGeom>
              <a:avLst/>
              <a:gdLst/>
              <a:ahLst/>
              <a:cxnLst/>
              <a:rect r="r" b="b" t="t" l="l"/>
              <a:pathLst>
                <a:path h="1124735" w="2249469">
                  <a:moveTo>
                    <a:pt x="0" y="0"/>
                  </a:moveTo>
                  <a:lnTo>
                    <a:pt x="2249469" y="0"/>
                  </a:lnTo>
                  <a:lnTo>
                    <a:pt x="2249469" y="1124735"/>
                  </a:lnTo>
                  <a:lnTo>
                    <a:pt x="0" y="1124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90094" y="9620381"/>
            <a:ext cx="2705380" cy="927726"/>
            <a:chOff x="0" y="0"/>
            <a:chExt cx="3607174" cy="123696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01370" cy="1236967"/>
            </a:xfrm>
            <a:custGeom>
              <a:avLst/>
              <a:gdLst/>
              <a:ahLst/>
              <a:cxnLst/>
              <a:rect r="r" b="b" t="t" l="l"/>
              <a:pathLst>
                <a:path h="1236967" w="301370">
                  <a:moveTo>
                    <a:pt x="0" y="0"/>
                  </a:moveTo>
                  <a:lnTo>
                    <a:pt x="301370" y="0"/>
                  </a:lnTo>
                  <a:lnTo>
                    <a:pt x="301370" y="1236967"/>
                  </a:lnTo>
                  <a:lnTo>
                    <a:pt x="0" y="123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396437" y="959623"/>
              <a:ext cx="897289" cy="277344"/>
            </a:xfrm>
            <a:custGeom>
              <a:avLst/>
              <a:gdLst/>
              <a:ahLst/>
              <a:cxnLst/>
              <a:rect r="r" b="b" t="t" l="l"/>
              <a:pathLst>
                <a:path h="277344" w="897289">
                  <a:moveTo>
                    <a:pt x="0" y="0"/>
                  </a:moveTo>
                  <a:lnTo>
                    <a:pt x="897289" y="0"/>
                  </a:lnTo>
                  <a:lnTo>
                    <a:pt x="897289" y="277344"/>
                  </a:lnTo>
                  <a:lnTo>
                    <a:pt x="0" y="277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428582" y="1141902"/>
              <a:ext cx="2178591" cy="95066"/>
            </a:xfrm>
            <a:custGeom>
              <a:avLst/>
              <a:gdLst/>
              <a:ahLst/>
              <a:cxnLst/>
              <a:rect r="r" b="b" t="t" l="l"/>
              <a:pathLst>
                <a:path h="95066" w="2178591">
                  <a:moveTo>
                    <a:pt x="0" y="0"/>
                  </a:moveTo>
                  <a:lnTo>
                    <a:pt x="2178592" y="0"/>
                  </a:lnTo>
                  <a:lnTo>
                    <a:pt x="2178592" y="95065"/>
                  </a:lnTo>
                  <a:lnTo>
                    <a:pt x="0" y="95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4556372" y="122051"/>
            <a:ext cx="2861171" cy="997576"/>
            <a:chOff x="0" y="0"/>
            <a:chExt cx="3814895" cy="133010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3490833" y="0"/>
              <a:ext cx="324061" cy="1330102"/>
            </a:xfrm>
            <a:custGeom>
              <a:avLst/>
              <a:gdLst/>
              <a:ahLst/>
              <a:cxnLst/>
              <a:rect r="r" b="b" t="t" l="l"/>
              <a:pathLst>
                <a:path h="1330102" w="324061">
                  <a:moveTo>
                    <a:pt x="0" y="0"/>
                  </a:moveTo>
                  <a:lnTo>
                    <a:pt x="324062" y="0"/>
                  </a:lnTo>
                  <a:lnTo>
                    <a:pt x="324062" y="1330102"/>
                  </a:lnTo>
                  <a:lnTo>
                    <a:pt x="0" y="1330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true" flipV="false" rot="0">
              <a:off x="2461704" y="0"/>
              <a:ext cx="964848" cy="298226"/>
            </a:xfrm>
            <a:custGeom>
              <a:avLst/>
              <a:gdLst/>
              <a:ahLst/>
              <a:cxnLst/>
              <a:rect r="r" b="b" t="t" l="l"/>
              <a:pathLst>
                <a:path h="298226" w="964848">
                  <a:moveTo>
                    <a:pt x="964849" y="0"/>
                  </a:moveTo>
                  <a:lnTo>
                    <a:pt x="0" y="0"/>
                  </a:lnTo>
                  <a:lnTo>
                    <a:pt x="0" y="298226"/>
                  </a:lnTo>
                  <a:lnTo>
                    <a:pt x="964849" y="298226"/>
                  </a:lnTo>
                  <a:lnTo>
                    <a:pt x="964849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84240"/>
              <a:ext cx="2342624" cy="102224"/>
            </a:xfrm>
            <a:custGeom>
              <a:avLst/>
              <a:gdLst/>
              <a:ahLst/>
              <a:cxnLst/>
              <a:rect r="r" b="b" t="t" l="l"/>
              <a:pathLst>
                <a:path h="102224" w="2342624">
                  <a:moveTo>
                    <a:pt x="0" y="0"/>
                  </a:moveTo>
                  <a:lnTo>
                    <a:pt x="2342624" y="0"/>
                  </a:lnTo>
                  <a:lnTo>
                    <a:pt x="2342624" y="102223"/>
                  </a:lnTo>
                  <a:lnTo>
                    <a:pt x="0" y="1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589436" y="2389756"/>
            <a:ext cx="3007596" cy="2007570"/>
          </a:xfrm>
          <a:custGeom>
            <a:avLst/>
            <a:gdLst/>
            <a:ahLst/>
            <a:cxnLst/>
            <a:rect r="r" b="b" t="t" l="l"/>
            <a:pathLst>
              <a:path h="2007570" w="3007596">
                <a:moveTo>
                  <a:pt x="0" y="0"/>
                </a:moveTo>
                <a:lnTo>
                  <a:pt x="3007596" y="0"/>
                </a:lnTo>
                <a:lnTo>
                  <a:pt x="3007596" y="2007571"/>
                </a:lnTo>
                <a:lnTo>
                  <a:pt x="0" y="2007571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-153" t="0" r="-153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589436" y="1391239"/>
            <a:ext cx="6214564" cy="753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49"/>
              </a:lnSpc>
            </a:pPr>
            <a:r>
              <a:rPr lang="en-US" sz="4392" b="true">
                <a:solidFill>
                  <a:srgbClr val="000000"/>
                </a:solidFill>
                <a:latin typeface="Garuda Bold"/>
                <a:ea typeface="Garuda Bold"/>
                <a:cs typeface="Garuda Bold"/>
                <a:sym typeface="Garuda Bold"/>
              </a:rPr>
              <a:t>จุด One stop service</a:t>
            </a:r>
          </a:p>
        </p:txBody>
      </p:sp>
      <p:sp>
        <p:nvSpPr>
          <p:cNvPr name="Freeform 22" id="22"/>
          <p:cNvSpPr/>
          <p:nvPr/>
        </p:nvSpPr>
        <p:spPr>
          <a:xfrm flipH="false" flipV="false" rot="0">
            <a:off x="3796404" y="2389756"/>
            <a:ext cx="3007596" cy="2007570"/>
          </a:xfrm>
          <a:custGeom>
            <a:avLst/>
            <a:gdLst/>
            <a:ahLst/>
            <a:cxnLst/>
            <a:rect r="r" b="b" t="t" l="l"/>
            <a:pathLst>
              <a:path h="2007570" w="3007596">
                <a:moveTo>
                  <a:pt x="0" y="0"/>
                </a:moveTo>
                <a:lnTo>
                  <a:pt x="3007596" y="0"/>
                </a:lnTo>
                <a:lnTo>
                  <a:pt x="3007596" y="2007571"/>
                </a:lnTo>
                <a:lnTo>
                  <a:pt x="0" y="2007571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-153" t="0" r="-153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1086440" y="5009052"/>
            <a:ext cx="5021183" cy="929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583"/>
              </a:lnSpc>
            </a:pPr>
            <a:r>
              <a:rPr lang="en-US" sz="1845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วันที่ 14  เมษายน 2568</a:t>
            </a:r>
          </a:p>
          <a:p>
            <a:pPr algn="just">
              <a:lnSpc>
                <a:spcPts val="2583"/>
              </a:lnSpc>
            </a:pPr>
            <a:r>
              <a:rPr lang="en-US" sz="1845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พ.ต.ท.สมพงษ์ เชื้อเชิง รอง ผกก.(สอบสวน)สภ.นาดี</a:t>
            </a:r>
          </a:p>
          <a:p>
            <a:pPr algn="just">
              <a:lnSpc>
                <a:spcPts val="2583"/>
              </a:lnSpc>
              <a:spcBef>
                <a:spcPct val="0"/>
              </a:spcBef>
            </a:pPr>
            <a:r>
              <a:rPr lang="en-US" sz="1845">
                <a:solidFill>
                  <a:srgbClr val="000000"/>
                </a:solidFill>
                <a:latin typeface="Prompt"/>
                <a:ea typeface="Prompt"/>
                <a:cs typeface="Prompt"/>
                <a:sym typeface="Prompt"/>
              </a:rPr>
              <a:t>ตรวจสอบห้องควบคุม บน สถานีตำรวจภูธรนาดี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DAGknDaMEQk</dc:identifier>
  <dcterms:modified xsi:type="dcterms:W3CDTF">2011-08-01T06:04:30Z</dcterms:modified>
  <cp:revision>1</cp:revision>
  <dc:title>สำเนาของ สำเนาของ สีขาว สีน้ำเงิน ทางการ โมเดิร์น Annual Report รายงานประจำปี ธุรกิจ รายงาน ปก A4</dc:title>
</cp:coreProperties>
</file>